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6;p24"/>
          <p:cNvSpPr/>
          <p:nvPr/>
        </p:nvSpPr>
        <p:spPr>
          <a:xfrm>
            <a:off x="-1" y="1684"/>
            <a:ext cx="12192001" cy="6858001"/>
          </a:xfrm>
          <a:prstGeom prst="rect">
            <a:avLst/>
          </a:prstGeom>
          <a:solidFill>
            <a:srgbClr val="FDE8E8"/>
          </a:solidFill>
          <a:ln w="12700">
            <a:miter lim="400000"/>
          </a:ln>
        </p:spPr>
        <p:txBody>
          <a:bodyPr lIns="0" tIns="0" rIns="0" bIns="0"/>
          <a:lstStyle/>
          <a:p>
            <a:pPr defTabSz="554804">
              <a:defRPr sz="8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1349607" y="782355"/>
            <a:ext cx="8108938" cy="41935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defTabSz="554804">
              <a:lnSpc>
                <a:spcPct val="100000"/>
              </a:lnSpc>
              <a:defRPr sz="2600" b="1">
                <a:solidFill>
                  <a:srgbClr val="2B2E30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191000" y="2116234"/>
            <a:ext cx="7689946" cy="44262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38701" indent="89898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/>
            </a:lvl1pPr>
            <a:lvl2pPr marL="138701" indent="547098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/>
            </a:lvl2pPr>
            <a:lvl3pPr marL="138701" indent="1004298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/>
            </a:lvl3pPr>
            <a:lvl4pPr marL="138701" indent="1461498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/>
            </a:lvl4pPr>
            <a:lvl5pPr marL="138701" indent="1918698" defTabSz="55480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28411" y="6380072"/>
            <a:ext cx="153964" cy="135546"/>
          </a:xfrm>
          <a:prstGeom prst="rect">
            <a:avLst/>
          </a:prstGeom>
        </p:spPr>
        <p:txBody>
          <a:bodyPr lIns="0" tIns="0" rIns="0" bIns="0" anchor="t"/>
          <a:lstStyle>
            <a:lvl1pPr defTabSz="554804">
              <a:defRPr sz="10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49" y="539749"/>
            <a:ext cx="10985501" cy="717551"/>
          </a:xfrm>
          <a:prstGeom prst="rect">
            <a:avLst/>
          </a:prstGeom>
        </p:spPr>
        <p:txBody>
          <a:bodyPr lIns="25400" tIns="25400" rIns="25400" bIns="25400" anchor="t">
            <a:normAutofit/>
          </a:bodyPr>
          <a:lstStyle>
            <a:lvl1pPr defTabSz="1219169">
              <a:lnSpc>
                <a:spcPct val="80000"/>
              </a:lnSpc>
              <a:spcBef>
                <a:spcPts val="2000"/>
              </a:spcBef>
              <a:defRPr sz="4000" b="1" spc="-79">
                <a:solidFill>
                  <a:srgbClr val="3741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Agenda Title</a:t>
            </a:r>
          </a:p>
        </p:txBody>
      </p:sp>
      <p:sp>
        <p:nvSpPr>
          <p:cNvPr id="111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49" y="1186481"/>
            <a:ext cx="10985501" cy="467390"/>
          </a:xfrm>
          <a:prstGeom prst="rect">
            <a:avLst/>
          </a:prstGeom>
          <a:ln w="3175"/>
        </p:spPr>
        <p:txBody>
          <a:bodyPr lIns="22859" tIns="22859" rIns="22859" bIns="22859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2000"/>
              </a:spcBef>
              <a:buSzTx/>
              <a:buFontTx/>
              <a:buNone/>
              <a:defRPr sz="2600" b="1">
                <a:solidFill>
                  <a:srgbClr val="3741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Agenda Subtitle</a:t>
            </a:r>
          </a:p>
        </p:txBody>
      </p:sp>
      <p:sp>
        <p:nvSpPr>
          <p:cNvPr id="11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49" y="2124252"/>
            <a:ext cx="10985501" cy="4128006"/>
          </a:xfrm>
          <a:prstGeom prst="rect">
            <a:avLst/>
          </a:prstGeom>
        </p:spPr>
        <p:txBody>
          <a:bodyPr lIns="25400" tIns="25400" rIns="25400" bIns="25400">
            <a:normAutofit/>
          </a:bodyPr>
          <a:lstStyle>
            <a:lvl1pPr marL="0" indent="0" defTabSz="412750">
              <a:lnSpc>
                <a:spcPct val="100000"/>
              </a:lnSpc>
              <a:spcBef>
                <a:spcPts val="2000"/>
              </a:spcBef>
              <a:buSzTx/>
              <a:buFontTx/>
              <a:buNone/>
              <a:defRPr sz="2600" spc="-26">
                <a:solidFill>
                  <a:srgbClr val="3741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457200" defTabSz="412750">
              <a:lnSpc>
                <a:spcPct val="100000"/>
              </a:lnSpc>
              <a:spcBef>
                <a:spcPts val="2000"/>
              </a:spcBef>
              <a:buSzTx/>
              <a:buFontTx/>
              <a:buNone/>
              <a:defRPr sz="2600" spc="-26">
                <a:solidFill>
                  <a:srgbClr val="37415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914400" defTabSz="412750">
              <a:lnSpc>
                <a:spcPct val="100000"/>
              </a:lnSpc>
              <a:spcBef>
                <a:spcPts val="2000"/>
              </a:spcBef>
              <a:buSzTx/>
              <a:buFontTx/>
              <a:buNone/>
              <a:defRPr sz="2600" spc="-26">
                <a:solidFill>
                  <a:srgbClr val="37415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1371600" defTabSz="412750">
              <a:lnSpc>
                <a:spcPct val="100000"/>
              </a:lnSpc>
              <a:spcBef>
                <a:spcPts val="2000"/>
              </a:spcBef>
              <a:buSzTx/>
              <a:buFontTx/>
              <a:buNone/>
              <a:defRPr sz="2600" spc="-26">
                <a:solidFill>
                  <a:srgbClr val="37415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1828800" defTabSz="412750">
              <a:lnSpc>
                <a:spcPct val="100000"/>
              </a:lnSpc>
              <a:spcBef>
                <a:spcPts val="2000"/>
              </a:spcBef>
              <a:buSzTx/>
              <a:buFontTx/>
              <a:buNone/>
              <a:defRPr sz="2600" spc="-26">
                <a:solidFill>
                  <a:srgbClr val="37415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0325" y="6562699"/>
            <a:ext cx="165101" cy="1651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spcBef>
                <a:spcPts val="2000"/>
              </a:spcBef>
              <a:defRPr sz="800">
                <a:solidFill>
                  <a:srgbClr val="3741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415598" y="593366"/>
            <a:ext cx="11360804" cy="763602"/>
          </a:xfrm>
          <a:prstGeom prst="rect">
            <a:avLst/>
          </a:prstGeom>
        </p:spPr>
        <p:txBody>
          <a:bodyPr lIns="121898" tIns="121898" rIns="121898" bIns="121898" anchor="t">
            <a:normAutofit/>
          </a:bodyPr>
          <a:lstStyle>
            <a:lvl1pPr defTabSz="1219200">
              <a:lnSpc>
                <a:spcPct val="100000"/>
              </a:lnSpc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idx="1"/>
          </p:nvPr>
        </p:nvSpPr>
        <p:spPr>
          <a:xfrm>
            <a:off x="415598" y="1536633"/>
            <a:ext cx="11360804" cy="4555201"/>
          </a:xfrm>
          <a:prstGeom prst="rect">
            <a:avLst/>
          </a:prstGeom>
        </p:spPr>
        <p:txBody>
          <a:bodyPr lIns="121898" tIns="121898" rIns="121898" bIns="121898">
            <a:normAutofit/>
          </a:bodyPr>
          <a:lstStyle>
            <a:lvl1pPr marL="571500" indent="-457200" defTabSz="12192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2400"/>
              <a:buChar char="●"/>
              <a:defRPr sz="24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41185" indent="-544285" defTabSz="12192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2400"/>
              <a:buChar char="○"/>
              <a:defRPr sz="24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598385" indent="-544285" defTabSz="12192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2400"/>
              <a:buChar char="■"/>
              <a:defRPr sz="24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5585" indent="-544285" defTabSz="12192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2400"/>
              <a:buChar char="●"/>
              <a:defRPr sz="24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2785" indent="-544285" defTabSz="1219200">
              <a:lnSpc>
                <a:spcPct val="115000"/>
              </a:lnSpc>
              <a:spcBef>
                <a:spcPts val="0"/>
              </a:spcBef>
              <a:buClr>
                <a:srgbClr val="585858"/>
              </a:buClr>
              <a:buSzPts val="2400"/>
              <a:buChar char="○"/>
              <a:defRPr sz="24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02198" y="6271716"/>
            <a:ext cx="426013" cy="416613"/>
          </a:xfrm>
          <a:prstGeom prst="rect">
            <a:avLst/>
          </a:prstGeom>
        </p:spPr>
        <p:txBody>
          <a:bodyPr lIns="121898" tIns="121898" rIns="121898" bIns="121898">
            <a:normAutofit/>
          </a:bodyPr>
          <a:lstStyle>
            <a:lvl1pPr defTabSz="1219200">
              <a:defRPr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>
            <a:spLocks noGrp="1"/>
          </p:cNvSpPr>
          <p:nvPr>
            <p:ph type="title"/>
          </p:nvPr>
        </p:nvSpPr>
        <p:spPr>
          <a:xfrm>
            <a:off x="415610" y="992766"/>
            <a:ext cx="11360801" cy="2736801"/>
          </a:xfrm>
          <a:prstGeom prst="rect">
            <a:avLst/>
          </a:prstGeom>
        </p:spPr>
        <p:txBody>
          <a:bodyPr lIns="121899" tIns="121899" rIns="121899" bIns="121899" anchor="b">
            <a:normAutofit/>
          </a:bodyPr>
          <a:lstStyle>
            <a:lvl1pPr algn="ctr" defTabSz="1219200">
              <a:lnSpc>
                <a:spcPct val="100000"/>
              </a:lnSpc>
              <a:defRPr sz="6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15599" y="3778833"/>
            <a:ext cx="11360802" cy="1056801"/>
          </a:xfrm>
          <a:prstGeom prst="rect">
            <a:avLst/>
          </a:prstGeom>
        </p:spPr>
        <p:txBody>
          <a:bodyPr lIns="121899" tIns="121899" rIns="121899" bIns="121899">
            <a:normAutofit/>
          </a:bodyPr>
          <a:lstStyle>
            <a:lvl1pPr marL="457200" indent="-342900" algn="ctr" defTabSz="1219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indent="139700" algn="ctr" defTabSz="1219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57200" indent="596900" algn="ctr" defTabSz="1219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57200" indent="1054100" algn="ctr" defTabSz="1219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457200" indent="1511300" algn="ctr" defTabSz="1219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02195" y="6271715"/>
            <a:ext cx="426016" cy="416615"/>
          </a:xfrm>
          <a:prstGeom prst="rect">
            <a:avLst/>
          </a:prstGeom>
        </p:spPr>
        <p:txBody>
          <a:bodyPr lIns="121899" tIns="121899" rIns="121899" bIns="121899">
            <a:normAutofit/>
          </a:bodyPr>
          <a:lstStyle>
            <a:lvl1pPr defTabSz="1219200"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4" descr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9939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4" descr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m 3" descr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Picture Placeholder 2"/>
          <p:cNvSpPr>
            <a:spLocks noGrp="1"/>
          </p:cNvSpPr>
          <p:nvPr>
            <p:ph type="pic" idx="21"/>
          </p:nvPr>
        </p:nvSpPr>
        <p:spPr>
          <a:xfrm>
            <a:off x="1275555" y="2247336"/>
            <a:ext cx="9640888" cy="352583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4" descr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275555" y="964741"/>
            <a:ext cx="3691652" cy="492851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m 4" descr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12192000" cy="258284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m 4" descr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m 1" descr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586610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lumn Text,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hr"/>
          <p:cNvSpPr txBox="1"/>
          <p:nvPr/>
        </p:nvSpPr>
        <p:spPr>
          <a:xfrm>
            <a:off x="45719" y="-1"/>
            <a:ext cx="12100561" cy="20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800">
                <a:solidFill>
                  <a:srgbClr val="666666"/>
                </a:solidFill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r>
              <a:t> </a:t>
            </a:r>
          </a:p>
        </p:txBody>
      </p:sp>
      <p:sp>
        <p:nvSpPr>
          <p:cNvPr id="68" name="fc"/>
          <p:cNvSpPr txBox="1"/>
          <p:nvPr/>
        </p:nvSpPr>
        <p:spPr>
          <a:xfrm>
            <a:off x="45719" y="6537959"/>
            <a:ext cx="12100561" cy="20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r>
              <a:t> </a:t>
            </a:r>
          </a:p>
        </p:txBody>
      </p:sp>
      <p:sp>
        <p:nvSpPr>
          <p:cNvPr id="69" name="hr"/>
          <p:cNvSpPr txBox="1"/>
          <p:nvPr/>
        </p:nvSpPr>
        <p:spPr>
          <a:xfrm>
            <a:off x="45719" y="-1"/>
            <a:ext cx="12100561" cy="20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800">
                <a:solidFill>
                  <a:srgbClr val="666666"/>
                </a:solidFill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r>
              <a:t> </a:t>
            </a:r>
          </a:p>
        </p:txBody>
      </p:sp>
      <p:sp>
        <p:nvSpPr>
          <p:cNvPr id="70" name="fc"/>
          <p:cNvSpPr txBox="1"/>
          <p:nvPr/>
        </p:nvSpPr>
        <p:spPr>
          <a:xfrm>
            <a:off x="45719" y="6537959"/>
            <a:ext cx="12100561" cy="205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800">
                <a:latin typeface="Microsoft Sans Serif"/>
                <a:ea typeface="Microsoft Sans Serif"/>
                <a:cs typeface="Microsoft Sans Serif"/>
                <a:sym typeface="Microsoft Sans Serif"/>
              </a:defRPr>
            </a:lvl1pPr>
          </a:lstStyle>
          <a:p>
            <a:r>
              <a:t> </a:t>
            </a:r>
          </a:p>
        </p:txBody>
      </p:sp>
      <p:pic>
        <p:nvPicPr>
          <p:cNvPr id="71" name="Multicolor Band" descr="Multicolor Ba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5527"/>
            <a:ext cx="12192001" cy="142474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33399" y="4919734"/>
            <a:ext cx="10772601" cy="151104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44975" y="1399030"/>
            <a:ext cx="5196259" cy="3383985"/>
          </a:xfrm>
          <a:prstGeom prst="rect">
            <a:avLst/>
          </a:prstGeom>
        </p:spPr>
        <p:txBody>
          <a:bodyPr>
            <a:normAutofit/>
          </a:bodyPr>
          <a:lstStyle>
            <a:lvl1pPr marL="246888" indent="-246888">
              <a:spcBef>
                <a:spcPts val="1200"/>
              </a:spcBef>
              <a:buSzPct val="80000"/>
              <a:defRPr sz="1800">
                <a:solidFill>
                  <a:srgbClr val="012169"/>
                </a:solidFill>
              </a:defRPr>
            </a:lvl1pPr>
            <a:lvl2pPr marL="274320" indent="-274320">
              <a:spcBef>
                <a:spcPts val="1200"/>
              </a:spcBef>
              <a:buSzPct val="80000"/>
              <a:defRPr sz="1800">
                <a:solidFill>
                  <a:srgbClr val="012169"/>
                </a:solidFill>
              </a:defRPr>
            </a:lvl2pPr>
            <a:lvl3pPr marL="308610" indent="-308610">
              <a:spcBef>
                <a:spcPts val="1200"/>
              </a:spcBef>
              <a:buSzPct val="80000"/>
              <a:defRPr sz="1800">
                <a:solidFill>
                  <a:srgbClr val="012169"/>
                </a:solidFill>
              </a:defRPr>
            </a:lvl3pPr>
            <a:lvl4pPr marL="352697" indent="-352697">
              <a:spcBef>
                <a:spcPts val="1200"/>
              </a:spcBef>
              <a:buSzPct val="80000"/>
              <a:defRPr sz="1800">
                <a:solidFill>
                  <a:srgbClr val="012169"/>
                </a:solidFill>
              </a:defRPr>
            </a:lvl4pPr>
            <a:lvl5pPr marL="352697" indent="-352697">
              <a:spcBef>
                <a:spcPts val="1200"/>
              </a:spcBef>
              <a:buSzPct val="80000"/>
              <a:defRPr sz="1800">
                <a:solidFill>
                  <a:srgbClr val="01216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4" name="Graphic 12" descr="Graphic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5529" y="6310507"/>
            <a:ext cx="478138" cy="35834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Headline Font is Sitka Text Bold, 28pt in Title Case"/>
          <p:cNvSpPr txBox="1">
            <a:spLocks noGrp="1"/>
          </p:cNvSpPr>
          <p:nvPr>
            <p:ph type="title" hasCustomPrompt="1"/>
          </p:nvPr>
        </p:nvSpPr>
        <p:spPr>
          <a:xfrm>
            <a:off x="544974" y="328475"/>
            <a:ext cx="10772601" cy="91440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600" b="1">
                <a:solidFill>
                  <a:srgbClr val="012169"/>
                </a:solidFill>
                <a:latin typeface="Sitka Text"/>
                <a:ea typeface="Sitka Text"/>
                <a:cs typeface="Sitka Text"/>
                <a:sym typeface="Sitka Text"/>
              </a:defRPr>
            </a:lvl1pPr>
          </a:lstStyle>
          <a:p>
            <a:r>
              <a:t>Headline Font is Sitka Text Bold, 28pt in Title Case</a:t>
            </a:r>
          </a:p>
        </p:txBody>
      </p:sp>
      <p:sp>
        <p:nvSpPr>
          <p:cNvPr id="76" name="TextBox 10"/>
          <p:cNvSpPr txBox="1"/>
          <p:nvPr/>
        </p:nvSpPr>
        <p:spPr>
          <a:xfrm rot="5400000">
            <a:off x="10087088" y="2161367"/>
            <a:ext cx="3541885" cy="323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r>
              <a:t>Proprietary business information of ADM.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67768" y="189144"/>
            <a:ext cx="273657" cy="269241"/>
          </a:xfrm>
          <a:prstGeom prst="rect">
            <a:avLst/>
          </a:prstGeom>
        </p:spPr>
        <p:txBody>
          <a:bodyPr anchor="t"/>
          <a:lstStyle>
            <a:lvl1pPr algn="ctr">
              <a:defRPr>
                <a:solidFill>
                  <a:srgbClr val="FFFFFF"/>
                </a:solidFill>
                <a:latin typeface="Sitka Text"/>
                <a:ea typeface="Sitka Text"/>
                <a:cs typeface="Sitka Text"/>
                <a:sym typeface="Sitka Tex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78" name="Multicolor Band" descr="Multicolor Ba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15527"/>
            <a:ext cx="12192001" cy="142474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TextBox 22"/>
          <p:cNvSpPr txBox="1"/>
          <p:nvPr/>
        </p:nvSpPr>
        <p:spPr>
          <a:xfrm>
            <a:off x="11658350" y="189144"/>
            <a:ext cx="492494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>
              <a:defRPr sz="1200">
                <a:solidFill>
                  <a:srgbClr val="FFFFFF"/>
                </a:solidFill>
                <a:latin typeface="Sitka Text"/>
                <a:ea typeface="Sitka Text"/>
                <a:cs typeface="Sitka Text"/>
                <a:sym typeface="Sitka Text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00887" y="6270811"/>
            <a:ext cx="426014" cy="416612"/>
          </a:xfrm>
          <a:prstGeom prst="rect">
            <a:avLst/>
          </a:prstGeom>
        </p:spPr>
        <p:txBody>
          <a:bodyPr lIns="121898" tIns="121898" rIns="121898" bIns="121898"/>
          <a:lstStyle>
            <a:lvl1pPr defTabSz="1219200">
              <a:defRPr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 descr="Imagem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m 2" descr="Imagem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tif"/><Relationship Id="rId18" Type="http://schemas.openxmlformats.org/officeDocument/2006/relationships/image" Target="../media/image26.tif"/><Relationship Id="rId3" Type="http://schemas.openxmlformats.org/officeDocument/2006/relationships/image" Target="../media/image11.png"/><Relationship Id="rId21" Type="http://schemas.openxmlformats.org/officeDocument/2006/relationships/image" Target="../media/image29.tif"/><Relationship Id="rId7" Type="http://schemas.openxmlformats.org/officeDocument/2006/relationships/image" Target="../media/image15.png"/><Relationship Id="rId12" Type="http://schemas.openxmlformats.org/officeDocument/2006/relationships/image" Target="../media/image20.tif"/><Relationship Id="rId17" Type="http://schemas.openxmlformats.org/officeDocument/2006/relationships/image" Target="../media/image25.jpe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"/><Relationship Id="rId11" Type="http://schemas.openxmlformats.org/officeDocument/2006/relationships/image" Target="../media/image19.tif"/><Relationship Id="rId5" Type="http://schemas.openxmlformats.org/officeDocument/2006/relationships/image" Target="../media/image13.tif"/><Relationship Id="rId15" Type="http://schemas.openxmlformats.org/officeDocument/2006/relationships/image" Target="../media/image23.tif"/><Relationship Id="rId23" Type="http://schemas.openxmlformats.org/officeDocument/2006/relationships/image" Target="../media/image31.jpeg"/><Relationship Id="rId10" Type="http://schemas.openxmlformats.org/officeDocument/2006/relationships/image" Target="../media/image18.tif"/><Relationship Id="rId19" Type="http://schemas.openxmlformats.org/officeDocument/2006/relationships/image" Target="../media/image27.tif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tif"/><Relationship Id="rId2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t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1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62;p14" descr="Google Shape;62;p14"/>
          <p:cNvPicPr>
            <a:picLocks noChangeAspect="1"/>
          </p:cNvPicPr>
          <p:nvPr/>
        </p:nvPicPr>
        <p:blipFill>
          <a:blip r:embed="rId2"/>
          <a:srcRect t="16777" r="1370"/>
          <a:stretch>
            <a:fillRect/>
          </a:stretch>
        </p:blipFill>
        <p:spPr>
          <a:xfrm>
            <a:off x="-165101" y="-2"/>
            <a:ext cx="12191997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Google Shape;64;p14" descr="Google Shape;64;p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66" y="474303"/>
            <a:ext cx="2998470" cy="1346967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extBox 1"/>
          <p:cNvSpPr txBox="1"/>
          <p:nvPr/>
        </p:nvSpPr>
        <p:spPr>
          <a:xfrm>
            <a:off x="407815" y="2607759"/>
            <a:ext cx="6019367" cy="2392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ts val="4500"/>
              </a:lnSpc>
              <a:defRPr sz="4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DIVERSIDADE, EQUIDADE</a:t>
            </a:r>
          </a:p>
          <a:p>
            <a:pPr algn="ctr">
              <a:lnSpc>
                <a:spcPts val="4500"/>
              </a:lnSpc>
              <a:defRPr sz="4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&amp;</a:t>
            </a:r>
          </a:p>
          <a:p>
            <a:pPr algn="ctr">
              <a:lnSpc>
                <a:spcPts val="4500"/>
              </a:lnSpc>
              <a:defRPr sz="4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INCLUSÃO</a:t>
            </a:r>
          </a:p>
        </p:txBody>
      </p:sp>
      <p:sp>
        <p:nvSpPr>
          <p:cNvPr id="143" name="TextBox 7"/>
          <p:cNvSpPr txBox="1"/>
          <p:nvPr/>
        </p:nvSpPr>
        <p:spPr>
          <a:xfrm>
            <a:off x="6595959" y="6287143"/>
            <a:ext cx="5962079" cy="45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Iris Pereira Barbosa Barreira </a:t>
            </a:r>
          </a:p>
        </p:txBody>
      </p:sp>
      <p:pic>
        <p:nvPicPr>
          <p:cNvPr id="144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006" y="174966"/>
            <a:ext cx="4573961" cy="60986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3" y="0"/>
                </a:moveTo>
                <a:cubicBezTo>
                  <a:pt x="167" y="0"/>
                  <a:pt x="0" y="125"/>
                  <a:pt x="0" y="280"/>
                </a:cubicBezTo>
                <a:lnTo>
                  <a:pt x="0" y="21319"/>
                </a:lnTo>
                <a:cubicBezTo>
                  <a:pt x="0" y="21474"/>
                  <a:pt x="167" y="21600"/>
                  <a:pt x="373" y="21600"/>
                </a:cubicBezTo>
                <a:lnTo>
                  <a:pt x="21227" y="21600"/>
                </a:lnTo>
                <a:cubicBezTo>
                  <a:pt x="21433" y="21600"/>
                  <a:pt x="21600" y="21474"/>
                  <a:pt x="21600" y="21319"/>
                </a:cubicBezTo>
                <a:lnTo>
                  <a:pt x="21600" y="280"/>
                </a:lnTo>
                <a:cubicBezTo>
                  <a:pt x="21600" y="125"/>
                  <a:pt x="21433" y="0"/>
                  <a:pt x="21227" y="0"/>
                </a:cubicBezTo>
                <a:lnTo>
                  <a:pt x="373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Rounded Rectangle 23"/>
          <p:cNvSpPr/>
          <p:nvPr/>
        </p:nvSpPr>
        <p:spPr>
          <a:xfrm>
            <a:off x="4769706" y="3428998"/>
            <a:ext cx="2652587" cy="2032688"/>
          </a:xfrm>
          <a:prstGeom prst="roundRect">
            <a:avLst>
              <a:gd name="adj" fmla="val 4791"/>
            </a:avLst>
          </a:prstGeom>
          <a:solidFill>
            <a:srgbClr val="D3D2D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8" name="Rectangle 11"/>
          <p:cNvSpPr/>
          <p:nvPr/>
        </p:nvSpPr>
        <p:spPr>
          <a:xfrm>
            <a:off x="-1" y="-387459"/>
            <a:ext cx="1356197" cy="3874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Rectangle 12"/>
          <p:cNvSpPr/>
          <p:nvPr/>
        </p:nvSpPr>
        <p:spPr>
          <a:xfrm rot="5400000">
            <a:off x="-871828" y="484368"/>
            <a:ext cx="1356196" cy="3874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0" name="TextBox 5"/>
          <p:cNvSpPr txBox="1"/>
          <p:nvPr/>
        </p:nvSpPr>
        <p:spPr>
          <a:xfrm>
            <a:off x="423090" y="658243"/>
            <a:ext cx="11345820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D61912"/>
                </a:solidFill>
                <a:latin typeface="Mogathe"/>
                <a:ea typeface="Mogathe"/>
                <a:cs typeface="Mogathe"/>
                <a:sym typeface="Mogathe"/>
              </a:defRPr>
            </a:lvl1pPr>
          </a:lstStyle>
          <a:p>
            <a:r>
              <a:t>PERGUNTA 1</a:t>
            </a:r>
          </a:p>
        </p:txBody>
      </p:sp>
      <p:sp>
        <p:nvSpPr>
          <p:cNvPr id="241" name="TextBox 2"/>
          <p:cNvSpPr txBox="1"/>
          <p:nvPr/>
        </p:nvSpPr>
        <p:spPr>
          <a:xfrm>
            <a:off x="1116638" y="1824319"/>
            <a:ext cx="9958724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021F48"/>
                </a:solidFill>
                <a:latin typeface="Work Sans Medium Roman"/>
                <a:ea typeface="Work Sans Medium Roman"/>
                <a:cs typeface="Work Sans Medium Roman"/>
                <a:sym typeface="Work Sans Medium Roman"/>
              </a:defRPr>
            </a:lvl1pPr>
          </a:lstStyle>
          <a:p>
            <a:r>
              <a:t>Trabalhar com os recursos que tem “fazendo de um limão uma limonada” é sinônimo de que competência?</a:t>
            </a:r>
          </a:p>
        </p:txBody>
      </p:sp>
      <p:sp>
        <p:nvSpPr>
          <p:cNvPr id="242" name="TextBox 1"/>
          <p:cNvSpPr txBox="1"/>
          <p:nvPr/>
        </p:nvSpPr>
        <p:spPr>
          <a:xfrm>
            <a:off x="1495578" y="4608707"/>
            <a:ext cx="25117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021F48"/>
                </a:solidFill>
                <a:latin typeface="Work Sans Medium Roman"/>
                <a:ea typeface="Work Sans Medium Roman"/>
                <a:cs typeface="Work Sans Medium Roman"/>
                <a:sym typeface="Work Sans Medium Roman"/>
              </a:defRPr>
            </a:lvl1pPr>
          </a:lstStyle>
          <a:p>
            <a:r>
              <a:t>Auto desenvolvimento</a:t>
            </a:r>
          </a:p>
        </p:txBody>
      </p:sp>
      <p:sp>
        <p:nvSpPr>
          <p:cNvPr id="243" name="TextBox 6"/>
          <p:cNvSpPr txBox="1"/>
          <p:nvPr/>
        </p:nvSpPr>
        <p:spPr>
          <a:xfrm>
            <a:off x="5004897" y="4608707"/>
            <a:ext cx="218220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021F48"/>
                </a:solidFill>
                <a:latin typeface="Work Sans Medium Roman"/>
                <a:ea typeface="Work Sans Medium Roman"/>
                <a:cs typeface="Work Sans Medium Roman"/>
                <a:sym typeface="Work Sans Medium Roman"/>
              </a:defRPr>
            </a:lvl1pPr>
          </a:lstStyle>
          <a:p>
            <a:r>
              <a:t>Criatividade</a:t>
            </a:r>
          </a:p>
        </p:txBody>
      </p:sp>
      <p:sp>
        <p:nvSpPr>
          <p:cNvPr id="244" name="TextBox 8"/>
          <p:cNvSpPr txBox="1"/>
          <p:nvPr/>
        </p:nvSpPr>
        <p:spPr>
          <a:xfrm>
            <a:off x="8184702" y="4608707"/>
            <a:ext cx="218220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021F48"/>
                </a:solidFill>
                <a:latin typeface="Work Sans Medium Roman"/>
                <a:ea typeface="Work Sans Medium Roman"/>
                <a:cs typeface="Work Sans Medium Roman"/>
                <a:sym typeface="Work Sans Medium Roman"/>
              </a:defRPr>
            </a:lvl1pPr>
          </a:lstStyle>
          <a:p>
            <a:r>
              <a:t>Coragem</a:t>
            </a:r>
          </a:p>
        </p:txBody>
      </p:sp>
      <p:grpSp>
        <p:nvGrpSpPr>
          <p:cNvPr id="247" name="Group 16"/>
          <p:cNvGrpSpPr/>
          <p:nvPr/>
        </p:nvGrpSpPr>
        <p:grpSpPr>
          <a:xfrm>
            <a:off x="2401329" y="3706188"/>
            <a:ext cx="700217" cy="700217"/>
            <a:chOff x="0" y="0"/>
            <a:chExt cx="700216" cy="700216"/>
          </a:xfrm>
        </p:grpSpPr>
        <p:sp>
          <p:nvSpPr>
            <p:cNvPr id="245" name="Oval 15"/>
            <p:cNvSpPr/>
            <p:nvPr/>
          </p:nvSpPr>
          <p:spPr>
            <a:xfrm>
              <a:off x="-1" y="-1"/>
              <a:ext cx="700217" cy="700217"/>
            </a:xfrm>
            <a:prstGeom prst="ellipse">
              <a:avLst/>
            </a:prstGeom>
            <a:solidFill>
              <a:srgbClr val="D619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6" name="TextBox 14"/>
            <p:cNvSpPr txBox="1"/>
            <p:nvPr/>
          </p:nvSpPr>
          <p:spPr>
            <a:xfrm>
              <a:off x="91027" y="41244"/>
              <a:ext cx="518161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Mogathe"/>
                  <a:ea typeface="Mogathe"/>
                  <a:cs typeface="Mogathe"/>
                  <a:sym typeface="Mogathe"/>
                </a:defRPr>
              </a:lvl1pPr>
            </a:lstStyle>
            <a:p>
              <a:r>
                <a:t>A</a:t>
              </a:r>
            </a:p>
          </p:txBody>
        </p:sp>
      </p:grpSp>
      <p:grpSp>
        <p:nvGrpSpPr>
          <p:cNvPr id="250" name="Group 17"/>
          <p:cNvGrpSpPr/>
          <p:nvPr/>
        </p:nvGrpSpPr>
        <p:grpSpPr>
          <a:xfrm>
            <a:off x="5745891" y="3706188"/>
            <a:ext cx="700217" cy="700217"/>
            <a:chOff x="0" y="0"/>
            <a:chExt cx="700216" cy="700216"/>
          </a:xfrm>
        </p:grpSpPr>
        <p:sp>
          <p:nvSpPr>
            <p:cNvPr id="248" name="Oval 18"/>
            <p:cNvSpPr/>
            <p:nvPr/>
          </p:nvSpPr>
          <p:spPr>
            <a:xfrm>
              <a:off x="-1" y="-1"/>
              <a:ext cx="700217" cy="700217"/>
            </a:xfrm>
            <a:prstGeom prst="ellipse">
              <a:avLst/>
            </a:prstGeom>
            <a:solidFill>
              <a:srgbClr val="D619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9" name="TextBox 19"/>
            <p:cNvSpPr txBox="1"/>
            <p:nvPr/>
          </p:nvSpPr>
          <p:spPr>
            <a:xfrm>
              <a:off x="91027" y="41244"/>
              <a:ext cx="518161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Mogathe"/>
                  <a:ea typeface="Mogathe"/>
                  <a:cs typeface="Mogathe"/>
                  <a:sym typeface="Mogathe"/>
                </a:defRPr>
              </a:lvl1pPr>
            </a:lstStyle>
            <a:p>
              <a:r>
                <a:t>B</a:t>
              </a:r>
            </a:p>
          </p:txBody>
        </p:sp>
      </p:grpSp>
      <p:grpSp>
        <p:nvGrpSpPr>
          <p:cNvPr id="253" name="Group 20"/>
          <p:cNvGrpSpPr/>
          <p:nvPr/>
        </p:nvGrpSpPr>
        <p:grpSpPr>
          <a:xfrm>
            <a:off x="8925697" y="3706188"/>
            <a:ext cx="700217" cy="700217"/>
            <a:chOff x="0" y="0"/>
            <a:chExt cx="700216" cy="700216"/>
          </a:xfrm>
        </p:grpSpPr>
        <p:sp>
          <p:nvSpPr>
            <p:cNvPr id="251" name="Oval 21"/>
            <p:cNvSpPr/>
            <p:nvPr/>
          </p:nvSpPr>
          <p:spPr>
            <a:xfrm>
              <a:off x="-1" y="-1"/>
              <a:ext cx="700217" cy="700217"/>
            </a:xfrm>
            <a:prstGeom prst="ellipse">
              <a:avLst/>
            </a:prstGeom>
            <a:solidFill>
              <a:srgbClr val="D619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2" name="TextBox 22"/>
            <p:cNvSpPr txBox="1"/>
            <p:nvPr/>
          </p:nvSpPr>
          <p:spPr>
            <a:xfrm>
              <a:off x="91027" y="41244"/>
              <a:ext cx="518161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Mogathe"/>
                  <a:ea typeface="Mogathe"/>
                  <a:cs typeface="Mogathe"/>
                  <a:sym typeface="Mogathe"/>
                </a:defRPr>
              </a:lvl1pPr>
            </a:lstStyle>
            <a:p>
              <a:r>
                <a:t>C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ounded Rectangle 23"/>
          <p:cNvSpPr/>
          <p:nvPr/>
        </p:nvSpPr>
        <p:spPr>
          <a:xfrm>
            <a:off x="4769706" y="3428998"/>
            <a:ext cx="2652587" cy="2032688"/>
          </a:xfrm>
          <a:prstGeom prst="roundRect">
            <a:avLst>
              <a:gd name="adj" fmla="val 4791"/>
            </a:avLst>
          </a:prstGeom>
          <a:solidFill>
            <a:srgbClr val="D3D2D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6" name="Rectangle 11"/>
          <p:cNvSpPr/>
          <p:nvPr/>
        </p:nvSpPr>
        <p:spPr>
          <a:xfrm>
            <a:off x="-1" y="-387459"/>
            <a:ext cx="1356197" cy="3874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Rectangle 12"/>
          <p:cNvSpPr/>
          <p:nvPr/>
        </p:nvSpPr>
        <p:spPr>
          <a:xfrm rot="5400000">
            <a:off x="-871828" y="484368"/>
            <a:ext cx="1356196" cy="3874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8" name="TextBox 5"/>
          <p:cNvSpPr txBox="1"/>
          <p:nvPr/>
        </p:nvSpPr>
        <p:spPr>
          <a:xfrm>
            <a:off x="423090" y="658243"/>
            <a:ext cx="11345820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D61912"/>
                </a:solidFill>
                <a:latin typeface="Mogathe"/>
                <a:ea typeface="Mogathe"/>
                <a:cs typeface="Mogathe"/>
                <a:sym typeface="Mogathe"/>
              </a:defRPr>
            </a:lvl1pPr>
          </a:lstStyle>
          <a:p>
            <a:r>
              <a:t>PERGUNTA 2</a:t>
            </a:r>
          </a:p>
        </p:txBody>
      </p:sp>
      <p:sp>
        <p:nvSpPr>
          <p:cNvPr id="259" name="TextBox 2"/>
          <p:cNvSpPr txBox="1"/>
          <p:nvPr/>
        </p:nvSpPr>
        <p:spPr>
          <a:xfrm>
            <a:off x="1372011" y="1824319"/>
            <a:ext cx="9447977" cy="1306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15000"/>
              </a:lnSpc>
              <a:defRPr sz="2400">
                <a:latin typeface="Work Sans Black Italic"/>
                <a:ea typeface="Work Sans Black Italic"/>
                <a:cs typeface="Work Sans Black Italic"/>
                <a:sym typeface="Work Sans Black Italic"/>
              </a:defRPr>
            </a:lvl1pPr>
          </a:lstStyle>
          <a:p>
            <a:r>
              <a:t>Para expor seus pensamento e idéias diante de uma platéia ou reunião é preciso ter muita:</a:t>
            </a:r>
          </a:p>
        </p:txBody>
      </p:sp>
      <p:sp>
        <p:nvSpPr>
          <p:cNvPr id="260" name="TextBox 1"/>
          <p:cNvSpPr txBox="1"/>
          <p:nvPr/>
        </p:nvSpPr>
        <p:spPr>
          <a:xfrm>
            <a:off x="1495578" y="4608707"/>
            <a:ext cx="25117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021F48"/>
                </a:solidFill>
                <a:latin typeface="Work Sans Medium Roman"/>
                <a:ea typeface="Work Sans Medium Roman"/>
                <a:cs typeface="Work Sans Medium Roman"/>
                <a:sym typeface="Work Sans Medium Roman"/>
              </a:defRPr>
            </a:lvl1pPr>
          </a:lstStyle>
          <a:p>
            <a:r>
              <a:t>Disciplina</a:t>
            </a:r>
          </a:p>
        </p:txBody>
      </p:sp>
      <p:sp>
        <p:nvSpPr>
          <p:cNvPr id="261" name="TextBox 6"/>
          <p:cNvSpPr txBox="1"/>
          <p:nvPr/>
        </p:nvSpPr>
        <p:spPr>
          <a:xfrm>
            <a:off x="5004897" y="4608707"/>
            <a:ext cx="218220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021F48"/>
                </a:solidFill>
                <a:latin typeface="Work Sans Medium Roman"/>
                <a:ea typeface="Work Sans Medium Roman"/>
                <a:cs typeface="Work Sans Medium Roman"/>
                <a:sym typeface="Work Sans Medium Roman"/>
              </a:defRPr>
            </a:lvl1pPr>
          </a:lstStyle>
          <a:p>
            <a:r>
              <a:t>Auto-Confiança</a:t>
            </a:r>
          </a:p>
        </p:txBody>
      </p:sp>
      <p:sp>
        <p:nvSpPr>
          <p:cNvPr id="262" name="TextBox 8"/>
          <p:cNvSpPr txBox="1"/>
          <p:nvPr/>
        </p:nvSpPr>
        <p:spPr>
          <a:xfrm>
            <a:off x="8184702" y="4608707"/>
            <a:ext cx="218220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021F48"/>
                </a:solidFill>
                <a:latin typeface="Work Sans Medium Roman"/>
                <a:ea typeface="Work Sans Medium Roman"/>
                <a:cs typeface="Work Sans Medium Roman"/>
                <a:sym typeface="Work Sans Medium Roman"/>
              </a:defRPr>
            </a:lvl1pPr>
          </a:lstStyle>
          <a:p>
            <a:r>
              <a:t>Excelência </a:t>
            </a:r>
          </a:p>
        </p:txBody>
      </p:sp>
      <p:grpSp>
        <p:nvGrpSpPr>
          <p:cNvPr id="265" name="Group 16"/>
          <p:cNvGrpSpPr/>
          <p:nvPr/>
        </p:nvGrpSpPr>
        <p:grpSpPr>
          <a:xfrm>
            <a:off x="2401329" y="3706188"/>
            <a:ext cx="700217" cy="700217"/>
            <a:chOff x="0" y="0"/>
            <a:chExt cx="700216" cy="700216"/>
          </a:xfrm>
        </p:grpSpPr>
        <p:sp>
          <p:nvSpPr>
            <p:cNvPr id="263" name="Oval 15"/>
            <p:cNvSpPr/>
            <p:nvPr/>
          </p:nvSpPr>
          <p:spPr>
            <a:xfrm>
              <a:off x="-1" y="-1"/>
              <a:ext cx="700217" cy="700217"/>
            </a:xfrm>
            <a:prstGeom prst="ellipse">
              <a:avLst/>
            </a:prstGeom>
            <a:solidFill>
              <a:srgbClr val="D619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4" name="TextBox 14"/>
            <p:cNvSpPr txBox="1"/>
            <p:nvPr/>
          </p:nvSpPr>
          <p:spPr>
            <a:xfrm>
              <a:off x="91027" y="41244"/>
              <a:ext cx="518161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Mogathe"/>
                  <a:ea typeface="Mogathe"/>
                  <a:cs typeface="Mogathe"/>
                  <a:sym typeface="Mogathe"/>
                </a:defRPr>
              </a:lvl1pPr>
            </a:lstStyle>
            <a:p>
              <a:r>
                <a:t>A</a:t>
              </a:r>
            </a:p>
          </p:txBody>
        </p:sp>
      </p:grpSp>
      <p:grpSp>
        <p:nvGrpSpPr>
          <p:cNvPr id="268" name="Group 17"/>
          <p:cNvGrpSpPr/>
          <p:nvPr/>
        </p:nvGrpSpPr>
        <p:grpSpPr>
          <a:xfrm>
            <a:off x="5745891" y="3706188"/>
            <a:ext cx="700217" cy="700217"/>
            <a:chOff x="0" y="0"/>
            <a:chExt cx="700216" cy="700216"/>
          </a:xfrm>
        </p:grpSpPr>
        <p:sp>
          <p:nvSpPr>
            <p:cNvPr id="266" name="Oval 18"/>
            <p:cNvSpPr/>
            <p:nvPr/>
          </p:nvSpPr>
          <p:spPr>
            <a:xfrm>
              <a:off x="-1" y="-1"/>
              <a:ext cx="700217" cy="700217"/>
            </a:xfrm>
            <a:prstGeom prst="ellipse">
              <a:avLst/>
            </a:prstGeom>
            <a:solidFill>
              <a:srgbClr val="D619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7" name="TextBox 19"/>
            <p:cNvSpPr txBox="1"/>
            <p:nvPr/>
          </p:nvSpPr>
          <p:spPr>
            <a:xfrm>
              <a:off x="91027" y="41244"/>
              <a:ext cx="518161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Mogathe"/>
                  <a:ea typeface="Mogathe"/>
                  <a:cs typeface="Mogathe"/>
                  <a:sym typeface="Mogathe"/>
                </a:defRPr>
              </a:lvl1pPr>
            </a:lstStyle>
            <a:p>
              <a:r>
                <a:t>B</a:t>
              </a:r>
            </a:p>
          </p:txBody>
        </p:sp>
      </p:grpSp>
      <p:grpSp>
        <p:nvGrpSpPr>
          <p:cNvPr id="271" name="Group 20"/>
          <p:cNvGrpSpPr/>
          <p:nvPr/>
        </p:nvGrpSpPr>
        <p:grpSpPr>
          <a:xfrm>
            <a:off x="8925697" y="3706188"/>
            <a:ext cx="700217" cy="700217"/>
            <a:chOff x="0" y="0"/>
            <a:chExt cx="700216" cy="700216"/>
          </a:xfrm>
        </p:grpSpPr>
        <p:sp>
          <p:nvSpPr>
            <p:cNvPr id="269" name="Oval 21"/>
            <p:cNvSpPr/>
            <p:nvPr/>
          </p:nvSpPr>
          <p:spPr>
            <a:xfrm>
              <a:off x="-1" y="-1"/>
              <a:ext cx="700217" cy="700217"/>
            </a:xfrm>
            <a:prstGeom prst="ellipse">
              <a:avLst/>
            </a:prstGeom>
            <a:solidFill>
              <a:srgbClr val="D619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0" name="TextBox 22"/>
            <p:cNvSpPr txBox="1"/>
            <p:nvPr/>
          </p:nvSpPr>
          <p:spPr>
            <a:xfrm>
              <a:off x="91027" y="41244"/>
              <a:ext cx="518161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Mogathe"/>
                  <a:ea typeface="Mogathe"/>
                  <a:cs typeface="Mogathe"/>
                  <a:sym typeface="Mogathe"/>
                </a:defRPr>
              </a:lvl1pPr>
            </a:lstStyle>
            <a:p>
              <a: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ounded Rectangle 23"/>
          <p:cNvSpPr/>
          <p:nvPr/>
        </p:nvSpPr>
        <p:spPr>
          <a:xfrm>
            <a:off x="4926226" y="3428998"/>
            <a:ext cx="2339547" cy="1826040"/>
          </a:xfrm>
          <a:prstGeom prst="roundRect">
            <a:avLst>
              <a:gd name="adj" fmla="val 4791"/>
            </a:avLst>
          </a:prstGeom>
          <a:solidFill>
            <a:srgbClr val="D3D2D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Rectangle 11"/>
          <p:cNvSpPr/>
          <p:nvPr/>
        </p:nvSpPr>
        <p:spPr>
          <a:xfrm>
            <a:off x="-1" y="-387459"/>
            <a:ext cx="1356197" cy="3874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Rectangle 12"/>
          <p:cNvSpPr/>
          <p:nvPr/>
        </p:nvSpPr>
        <p:spPr>
          <a:xfrm rot="5400000">
            <a:off x="-871828" y="484368"/>
            <a:ext cx="1356196" cy="38745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" name="TextBox 5"/>
          <p:cNvSpPr txBox="1"/>
          <p:nvPr/>
        </p:nvSpPr>
        <p:spPr>
          <a:xfrm>
            <a:off x="423090" y="658243"/>
            <a:ext cx="11345820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800">
                <a:solidFill>
                  <a:srgbClr val="D61912"/>
                </a:solidFill>
                <a:latin typeface="Mogathe"/>
                <a:ea typeface="Mogathe"/>
                <a:cs typeface="Mogathe"/>
                <a:sym typeface="Mogathe"/>
              </a:defRPr>
            </a:lvl1pPr>
          </a:lstStyle>
          <a:p>
            <a:r>
              <a:t>PERGUNTA 3</a:t>
            </a:r>
          </a:p>
        </p:txBody>
      </p:sp>
      <p:sp>
        <p:nvSpPr>
          <p:cNvPr id="277" name="TextBox 2"/>
          <p:cNvSpPr txBox="1"/>
          <p:nvPr/>
        </p:nvSpPr>
        <p:spPr>
          <a:xfrm>
            <a:off x="1116638" y="1824319"/>
            <a:ext cx="9958724" cy="1252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1219200">
              <a:lnSpc>
                <a:spcPct val="115000"/>
              </a:lnSpc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Para o FMI, o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PIB global cresceria xxx com a igualdade de gênero</a:t>
            </a:r>
            <a:r>
              <a:t> nas relações de trabalho</a:t>
            </a:r>
          </a:p>
        </p:txBody>
      </p:sp>
      <p:sp>
        <p:nvSpPr>
          <p:cNvPr id="278" name="TextBox 1"/>
          <p:cNvSpPr txBox="1"/>
          <p:nvPr/>
        </p:nvSpPr>
        <p:spPr>
          <a:xfrm>
            <a:off x="1825093" y="4608707"/>
            <a:ext cx="185269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021F48"/>
                </a:solidFill>
                <a:latin typeface="Work Sans Medium Roman"/>
                <a:ea typeface="Work Sans Medium Roman"/>
                <a:cs typeface="Work Sans Medium Roman"/>
                <a:sym typeface="Work Sans Medium Roman"/>
              </a:defRPr>
            </a:lvl1pPr>
          </a:lstStyle>
          <a:p>
            <a:r>
              <a:t>5%</a:t>
            </a:r>
          </a:p>
        </p:txBody>
      </p:sp>
      <p:sp>
        <p:nvSpPr>
          <p:cNvPr id="279" name="TextBox 6"/>
          <p:cNvSpPr txBox="1"/>
          <p:nvPr/>
        </p:nvSpPr>
        <p:spPr>
          <a:xfrm>
            <a:off x="5169654" y="4608707"/>
            <a:ext cx="185269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021F48"/>
                </a:solidFill>
                <a:latin typeface="Work Sans Medium Roman"/>
                <a:ea typeface="Work Sans Medium Roman"/>
                <a:cs typeface="Work Sans Medium Roman"/>
                <a:sym typeface="Work Sans Medium Roman"/>
              </a:defRPr>
            </a:lvl1pPr>
          </a:lstStyle>
          <a:p>
            <a:r>
              <a:t>35%</a:t>
            </a:r>
          </a:p>
        </p:txBody>
      </p:sp>
      <p:sp>
        <p:nvSpPr>
          <p:cNvPr id="280" name="TextBox 8"/>
          <p:cNvSpPr txBox="1"/>
          <p:nvPr/>
        </p:nvSpPr>
        <p:spPr>
          <a:xfrm>
            <a:off x="8184702" y="4608707"/>
            <a:ext cx="249631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021F48"/>
                </a:solidFill>
                <a:latin typeface="Work Sans Medium Roman"/>
                <a:ea typeface="Work Sans Medium Roman"/>
                <a:cs typeface="Work Sans Medium Roman"/>
                <a:sym typeface="Work Sans Medium Roman"/>
              </a:defRPr>
            </a:lvl1pPr>
          </a:lstStyle>
          <a:p>
            <a:r>
              <a:t>Nunca cresceria </a:t>
            </a:r>
          </a:p>
        </p:txBody>
      </p:sp>
      <p:grpSp>
        <p:nvGrpSpPr>
          <p:cNvPr id="283" name="Group 16"/>
          <p:cNvGrpSpPr/>
          <p:nvPr/>
        </p:nvGrpSpPr>
        <p:grpSpPr>
          <a:xfrm>
            <a:off x="2401329" y="3706188"/>
            <a:ext cx="700217" cy="700217"/>
            <a:chOff x="0" y="0"/>
            <a:chExt cx="700216" cy="700216"/>
          </a:xfrm>
        </p:grpSpPr>
        <p:sp>
          <p:nvSpPr>
            <p:cNvPr id="281" name="Oval 15"/>
            <p:cNvSpPr/>
            <p:nvPr/>
          </p:nvSpPr>
          <p:spPr>
            <a:xfrm>
              <a:off x="-1" y="-1"/>
              <a:ext cx="700217" cy="700217"/>
            </a:xfrm>
            <a:prstGeom prst="ellipse">
              <a:avLst/>
            </a:prstGeom>
            <a:solidFill>
              <a:srgbClr val="D619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" name="TextBox 14"/>
            <p:cNvSpPr txBox="1"/>
            <p:nvPr/>
          </p:nvSpPr>
          <p:spPr>
            <a:xfrm>
              <a:off x="91027" y="41244"/>
              <a:ext cx="518161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Mogathe"/>
                  <a:ea typeface="Mogathe"/>
                  <a:cs typeface="Mogathe"/>
                  <a:sym typeface="Mogathe"/>
                </a:defRPr>
              </a:lvl1pPr>
            </a:lstStyle>
            <a:p>
              <a:r>
                <a:t>A</a:t>
              </a:r>
            </a:p>
          </p:txBody>
        </p:sp>
      </p:grpSp>
      <p:grpSp>
        <p:nvGrpSpPr>
          <p:cNvPr id="286" name="Group 17"/>
          <p:cNvGrpSpPr/>
          <p:nvPr/>
        </p:nvGrpSpPr>
        <p:grpSpPr>
          <a:xfrm>
            <a:off x="5745891" y="3706188"/>
            <a:ext cx="700217" cy="700217"/>
            <a:chOff x="0" y="0"/>
            <a:chExt cx="700216" cy="700216"/>
          </a:xfrm>
        </p:grpSpPr>
        <p:sp>
          <p:nvSpPr>
            <p:cNvPr id="284" name="Oval 18"/>
            <p:cNvSpPr/>
            <p:nvPr/>
          </p:nvSpPr>
          <p:spPr>
            <a:xfrm>
              <a:off x="-1" y="-1"/>
              <a:ext cx="700217" cy="700217"/>
            </a:xfrm>
            <a:prstGeom prst="ellipse">
              <a:avLst/>
            </a:prstGeom>
            <a:solidFill>
              <a:srgbClr val="D619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5" name="TextBox 19"/>
            <p:cNvSpPr txBox="1"/>
            <p:nvPr/>
          </p:nvSpPr>
          <p:spPr>
            <a:xfrm>
              <a:off x="91027" y="41244"/>
              <a:ext cx="518161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Mogathe"/>
                  <a:ea typeface="Mogathe"/>
                  <a:cs typeface="Mogathe"/>
                  <a:sym typeface="Mogathe"/>
                </a:defRPr>
              </a:lvl1pPr>
            </a:lstStyle>
            <a:p>
              <a:r>
                <a:t>B</a:t>
              </a:r>
            </a:p>
          </p:txBody>
        </p:sp>
      </p:grpSp>
      <p:grpSp>
        <p:nvGrpSpPr>
          <p:cNvPr id="289" name="Group 20"/>
          <p:cNvGrpSpPr/>
          <p:nvPr/>
        </p:nvGrpSpPr>
        <p:grpSpPr>
          <a:xfrm>
            <a:off x="8925697" y="3706188"/>
            <a:ext cx="700217" cy="700217"/>
            <a:chOff x="0" y="0"/>
            <a:chExt cx="700216" cy="700216"/>
          </a:xfrm>
        </p:grpSpPr>
        <p:sp>
          <p:nvSpPr>
            <p:cNvPr id="287" name="Oval 21"/>
            <p:cNvSpPr/>
            <p:nvPr/>
          </p:nvSpPr>
          <p:spPr>
            <a:xfrm>
              <a:off x="-1" y="-1"/>
              <a:ext cx="700217" cy="700217"/>
            </a:xfrm>
            <a:prstGeom prst="ellipse">
              <a:avLst/>
            </a:prstGeom>
            <a:solidFill>
              <a:srgbClr val="D619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8" name="TextBox 22"/>
            <p:cNvSpPr txBox="1"/>
            <p:nvPr/>
          </p:nvSpPr>
          <p:spPr>
            <a:xfrm>
              <a:off x="91027" y="41244"/>
              <a:ext cx="518161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Mogathe"/>
                  <a:ea typeface="Mogathe"/>
                  <a:cs typeface="Mogathe"/>
                  <a:sym typeface="Mogathe"/>
                </a:defRPr>
              </a:lvl1pPr>
            </a:lstStyle>
            <a:p>
              <a:r>
                <a:t>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Box 2"/>
          <p:cNvSpPr txBox="1"/>
          <p:nvPr/>
        </p:nvSpPr>
        <p:spPr>
          <a:xfrm>
            <a:off x="878399" y="1136684"/>
            <a:ext cx="6188429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>
                <a:solidFill>
                  <a:srgbClr val="FFFFFF"/>
                </a:solidFill>
                <a:latin typeface="Mogathe"/>
                <a:ea typeface="Mogathe"/>
                <a:cs typeface="Mogathe"/>
                <a:sym typeface="Mogathe"/>
              </a:defRPr>
            </a:lvl1pPr>
          </a:lstStyle>
          <a:p>
            <a:r>
              <a:t>Obrigada!</a:t>
            </a:r>
          </a:p>
        </p:txBody>
      </p:sp>
      <p:pic>
        <p:nvPicPr>
          <p:cNvPr id="292" name="Imagem 5" descr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2605"/>
            <a:ext cx="12192000" cy="675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19" y="2870199"/>
            <a:ext cx="2985308" cy="3429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6" name="Group 1"/>
          <p:cNvGrpSpPr/>
          <p:nvPr/>
        </p:nvGrpSpPr>
        <p:grpSpPr>
          <a:xfrm>
            <a:off x="4015480" y="2870199"/>
            <a:ext cx="2985308" cy="3429002"/>
            <a:chOff x="0" y="0"/>
            <a:chExt cx="2985307" cy="3429001"/>
          </a:xfrm>
        </p:grpSpPr>
        <p:pic>
          <p:nvPicPr>
            <p:cNvPr id="294" name="Picture 3" descr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0"/>
              <a:ext cx="2985309" cy="3429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Picture 4" descr="Picture 4"/>
            <p:cNvPicPr>
              <a:picLocks noChangeAspect="1"/>
            </p:cNvPicPr>
            <p:nvPr/>
          </p:nvPicPr>
          <p:blipFill>
            <a:blip r:embed="rId5"/>
            <a:srcRect l="27544" t="47982" r="27544" b="4523"/>
            <a:stretch>
              <a:fillRect/>
            </a:stretch>
          </p:blipFill>
          <p:spPr>
            <a:xfrm>
              <a:off x="178302" y="207044"/>
              <a:ext cx="2633737" cy="25838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7" name="Picture 10" descr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851" y="558800"/>
            <a:ext cx="4305301" cy="57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4" y="0"/>
                </a:moveTo>
                <a:cubicBezTo>
                  <a:pt x="168" y="0"/>
                  <a:pt x="0" y="126"/>
                  <a:pt x="0" y="281"/>
                </a:cubicBezTo>
                <a:lnTo>
                  <a:pt x="0" y="21319"/>
                </a:lnTo>
                <a:cubicBezTo>
                  <a:pt x="0" y="21474"/>
                  <a:pt x="168" y="21600"/>
                  <a:pt x="374" y="21600"/>
                </a:cubicBezTo>
                <a:lnTo>
                  <a:pt x="21226" y="21600"/>
                </a:lnTo>
                <a:cubicBezTo>
                  <a:pt x="21432" y="21600"/>
                  <a:pt x="21600" y="21474"/>
                  <a:pt x="21600" y="21319"/>
                </a:cubicBezTo>
                <a:lnTo>
                  <a:pt x="21600" y="281"/>
                </a:lnTo>
                <a:cubicBezTo>
                  <a:pt x="21600" y="126"/>
                  <a:pt x="21432" y="0"/>
                  <a:pt x="21226" y="0"/>
                </a:cubicBezTo>
                <a:lnTo>
                  <a:pt x="37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2" presetClass="entr" presetSubtype="1" fill="hold" grpId="3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3" animBg="1" advAuto="0"/>
      <p:bldP spid="293" grpId="1" animBg="1" advAuto="0"/>
      <p:bldP spid="296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6"/>
          <p:cNvSpPr txBox="1">
            <a:spLocks noGrp="1"/>
          </p:cNvSpPr>
          <p:nvPr>
            <p:ph type="sldNum" sz="quarter" idx="2"/>
          </p:nvPr>
        </p:nvSpPr>
        <p:spPr>
          <a:xfrm>
            <a:off x="11810147" y="189144"/>
            <a:ext cx="188899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47" name="Title 4"/>
          <p:cNvSpPr txBox="1">
            <a:spLocks noGrp="1"/>
          </p:cNvSpPr>
          <p:nvPr>
            <p:ph type="title"/>
          </p:nvPr>
        </p:nvSpPr>
        <p:spPr>
          <a:xfrm>
            <a:off x="754394" y="-35011"/>
            <a:ext cx="10985501" cy="717551"/>
          </a:xfrm>
          <a:prstGeom prst="rect">
            <a:avLst/>
          </a:prstGeom>
        </p:spPr>
        <p:txBody>
          <a:bodyPr lIns="25400" tIns="25400" rIns="25400" bIns="25400"/>
          <a:lstStyle>
            <a:lvl1pPr defTabSz="731520">
              <a:defRPr sz="32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Conselheira, Consultora, Palestrante, investidora Anjo e Voluntária</a:t>
            </a:r>
          </a:p>
        </p:txBody>
      </p:sp>
      <p:graphicFrame>
        <p:nvGraphicFramePr>
          <p:cNvPr id="148" name="Table"/>
          <p:cNvGraphicFramePr/>
          <p:nvPr/>
        </p:nvGraphicFramePr>
        <p:xfrm>
          <a:off x="436266" y="4126333"/>
          <a:ext cx="11201274" cy="250492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44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4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4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42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42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42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42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442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5436"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blipFill rotWithShape="1">
                      <a:blip r:embed="rId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blipFill rotWithShape="1">
                      <a:blip r:embed="rId3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blipFill rotWithShape="1">
                      <a:blip r:embed="rId4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blipFill rotWithShape="1">
                      <a:blip r:embed="rId5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blipFill rotWithShape="1">
                      <a:blip r:embed="rId6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436"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blipFill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blipFill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blipFill rotWithShape="1">
                      <a:blip r:embed="rId9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blipFill rotWithShape="1">
                      <a:blip r:embed="rId10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436"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blipFill rotWithShape="1">
                      <a:blip r:embed="rId11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0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blipFill rotWithShape="1">
                      <a:blip r:embed="rId12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blipFill rotWithShape="1">
                      <a:blip r:embed="rId13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0">
                      <a:miter lim="400000"/>
                    </a:lnB>
                    <a:blipFill rotWithShape="1">
                      <a:blip r:embed="rId14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0">
                      <a:miter lim="400000"/>
                    </a:lnB>
                    <a:blipFill rotWithShape="1">
                      <a:blip r:embed="rId15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436"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blipFill rotWithShape="1">
                      <a:blip r:embed="rId16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0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blipFill rotWithShape="1">
                      <a:blip r:embed="rId17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3175">
                      <a:miter lim="400000"/>
                    </a:lnL>
                    <a:lnR w="0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  <a:blipFill rotWithShape="1">
                      <a:blip r:embed="rId18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blipFill rotWithShape="1">
                      <a:blip r:embed="rId19"/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0"/>
                        </a:spcBef>
                        <a:defRPr sz="1600">
                          <a:solidFill>
                            <a:srgbClr val="37415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9" name="Image" descr="Image"/>
          <p:cNvPicPr>
            <a:picLocks noChangeAspect="1"/>
          </p:cNvPicPr>
          <p:nvPr/>
        </p:nvPicPr>
        <p:blipFill>
          <a:blip r:embed="rId20"/>
          <a:srcRect l="4218" r="4218"/>
          <a:stretch>
            <a:fillRect/>
          </a:stretch>
        </p:blipFill>
        <p:spPr>
          <a:xfrm>
            <a:off x="71831" y="552195"/>
            <a:ext cx="3110786" cy="3397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21"/>
          <a:srcRect l="10797" t="19186"/>
          <a:stretch>
            <a:fillRect/>
          </a:stretch>
        </p:blipFill>
        <p:spPr>
          <a:xfrm>
            <a:off x="3215016" y="558942"/>
            <a:ext cx="2941574" cy="3384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.png" descr="image.png"/>
          <p:cNvPicPr>
            <a:picLocks noChangeAspect="1"/>
          </p:cNvPicPr>
          <p:nvPr/>
        </p:nvPicPr>
        <p:blipFill>
          <a:blip r:embed="rId22"/>
          <a:srcRect l="28111" t="19406" b="14047"/>
          <a:stretch>
            <a:fillRect/>
          </a:stretch>
        </p:blipFill>
        <p:spPr>
          <a:xfrm>
            <a:off x="9483655" y="551997"/>
            <a:ext cx="2753605" cy="3398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4" descr="Picture 4"/>
          <p:cNvPicPr>
            <a:picLocks noChangeAspect="1"/>
          </p:cNvPicPr>
          <p:nvPr/>
        </p:nvPicPr>
        <p:blipFill>
          <a:blip r:embed="rId23"/>
          <a:srcRect l="5816" r="50553"/>
          <a:stretch>
            <a:fillRect/>
          </a:stretch>
        </p:blipFill>
        <p:spPr>
          <a:xfrm>
            <a:off x="6189131" y="541876"/>
            <a:ext cx="3262314" cy="34181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" y="0"/>
                </a:moveTo>
                <a:cubicBezTo>
                  <a:pt x="96" y="0"/>
                  <a:pt x="0" y="167"/>
                  <a:pt x="0" y="374"/>
                </a:cubicBezTo>
                <a:lnTo>
                  <a:pt x="0" y="21226"/>
                </a:lnTo>
                <a:cubicBezTo>
                  <a:pt x="0" y="21433"/>
                  <a:pt x="96" y="21600"/>
                  <a:pt x="213" y="21600"/>
                </a:cubicBezTo>
                <a:lnTo>
                  <a:pt x="21387" y="21600"/>
                </a:lnTo>
                <a:cubicBezTo>
                  <a:pt x="21504" y="21600"/>
                  <a:pt x="21600" y="21433"/>
                  <a:pt x="21600" y="21226"/>
                </a:cubicBezTo>
                <a:lnTo>
                  <a:pt x="21600" y="374"/>
                </a:lnTo>
                <a:cubicBezTo>
                  <a:pt x="21600" y="167"/>
                  <a:pt x="21504" y="0"/>
                  <a:pt x="21387" y="0"/>
                </a:cubicBezTo>
                <a:lnTo>
                  <a:pt x="213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"/>
          <p:cNvGrpSpPr/>
          <p:nvPr/>
        </p:nvGrpSpPr>
        <p:grpSpPr>
          <a:xfrm>
            <a:off x="3115071" y="296523"/>
            <a:ext cx="8885086" cy="3488060"/>
            <a:chOff x="0" y="38100"/>
            <a:chExt cx="8885084" cy="3488058"/>
          </a:xfrm>
        </p:grpSpPr>
        <p:grpSp>
          <p:nvGrpSpPr>
            <p:cNvPr id="156" name="Group"/>
            <p:cNvGrpSpPr/>
            <p:nvPr/>
          </p:nvGrpSpPr>
          <p:grpSpPr>
            <a:xfrm>
              <a:off x="0" y="73003"/>
              <a:ext cx="8885085" cy="3453156"/>
              <a:chOff x="0" y="0"/>
              <a:chExt cx="8885084" cy="3453154"/>
            </a:xfrm>
          </p:grpSpPr>
          <p:sp>
            <p:nvSpPr>
              <p:cNvPr id="154" name="Rounded Rectangle 13"/>
              <p:cNvSpPr/>
              <p:nvPr/>
            </p:nvSpPr>
            <p:spPr>
              <a:xfrm>
                <a:off x="0" y="0"/>
                <a:ext cx="8885085" cy="3453155"/>
              </a:xfrm>
              <a:prstGeom prst="roundRect">
                <a:avLst>
                  <a:gd name="adj" fmla="val 5222"/>
                </a:avLst>
              </a:prstGeom>
              <a:solidFill>
                <a:srgbClr val="D3D2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55" name="Image" descr="Image"/>
              <p:cNvPicPr>
                <a:picLocks noChangeAspect="1"/>
              </p:cNvPicPr>
              <p:nvPr/>
            </p:nvPicPr>
            <p:blipFill>
              <a:blip r:embed="rId2"/>
              <a:srcRect t="17500" b="17500"/>
              <a:stretch>
                <a:fillRect/>
              </a:stretch>
            </p:blipFill>
            <p:spPr>
              <a:xfrm>
                <a:off x="507987" y="295413"/>
                <a:ext cx="7869158" cy="28621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7" name="DIVERSIDADE"/>
            <p:cNvSpPr txBox="1"/>
            <p:nvPr/>
          </p:nvSpPr>
          <p:spPr>
            <a:xfrm>
              <a:off x="3738633" y="38100"/>
              <a:ext cx="1442927" cy="334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>
                <a:defRPr b="1"/>
              </a:lvl1pPr>
            </a:lstStyle>
            <a:p>
              <a:r>
                <a:t>DIVERSIDADE </a:t>
              </a:r>
            </a:p>
          </p:txBody>
        </p:sp>
      </p:grpSp>
      <p:grpSp>
        <p:nvGrpSpPr>
          <p:cNvPr id="163" name="Group"/>
          <p:cNvGrpSpPr/>
          <p:nvPr/>
        </p:nvGrpSpPr>
        <p:grpSpPr>
          <a:xfrm>
            <a:off x="3050361" y="3769872"/>
            <a:ext cx="4463409" cy="3088900"/>
            <a:chOff x="0" y="0"/>
            <a:chExt cx="4463407" cy="3088898"/>
          </a:xfrm>
        </p:grpSpPr>
        <p:grpSp>
          <p:nvGrpSpPr>
            <p:cNvPr id="161" name="Group"/>
            <p:cNvGrpSpPr/>
            <p:nvPr/>
          </p:nvGrpSpPr>
          <p:grpSpPr>
            <a:xfrm>
              <a:off x="0" y="44092"/>
              <a:ext cx="4463408" cy="3044807"/>
              <a:chOff x="0" y="0"/>
              <a:chExt cx="4463407" cy="3044805"/>
            </a:xfrm>
          </p:grpSpPr>
          <p:sp>
            <p:nvSpPr>
              <p:cNvPr id="159" name="Rounded Rectangle 13"/>
              <p:cNvSpPr/>
              <p:nvPr/>
            </p:nvSpPr>
            <p:spPr>
              <a:xfrm>
                <a:off x="0" y="0"/>
                <a:ext cx="4463408" cy="3044806"/>
              </a:xfrm>
              <a:prstGeom prst="roundRect">
                <a:avLst>
                  <a:gd name="adj" fmla="val 6076"/>
                </a:avLst>
              </a:prstGeom>
              <a:solidFill>
                <a:srgbClr val="D3D2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60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596" y="542078"/>
                <a:ext cx="3256215" cy="21668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2" name="INCLUSÃO"/>
            <p:cNvSpPr/>
            <p:nvPr/>
          </p:nvSpPr>
          <p:spPr>
            <a:xfrm>
              <a:off x="223170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</a:defRPr>
              </a:lvl1pPr>
            </a:lstStyle>
            <a:p>
              <a:r>
                <a:t>INCLUSÃO</a:t>
              </a:r>
            </a:p>
          </p:txBody>
        </p:sp>
      </p:grpSp>
      <p:grpSp>
        <p:nvGrpSpPr>
          <p:cNvPr id="168" name="Group"/>
          <p:cNvGrpSpPr/>
          <p:nvPr/>
        </p:nvGrpSpPr>
        <p:grpSpPr>
          <a:xfrm>
            <a:off x="7601459" y="3748907"/>
            <a:ext cx="4463408" cy="3109865"/>
            <a:chOff x="0" y="0"/>
            <a:chExt cx="4463407" cy="3109863"/>
          </a:xfrm>
        </p:grpSpPr>
        <p:grpSp>
          <p:nvGrpSpPr>
            <p:cNvPr id="166" name="Group"/>
            <p:cNvGrpSpPr/>
            <p:nvPr/>
          </p:nvGrpSpPr>
          <p:grpSpPr>
            <a:xfrm>
              <a:off x="0" y="65058"/>
              <a:ext cx="4463408" cy="3044806"/>
              <a:chOff x="0" y="0"/>
              <a:chExt cx="4463407" cy="3044805"/>
            </a:xfrm>
          </p:grpSpPr>
          <p:sp>
            <p:nvSpPr>
              <p:cNvPr id="164" name="Rounded Rectangle 13"/>
              <p:cNvSpPr/>
              <p:nvPr/>
            </p:nvSpPr>
            <p:spPr>
              <a:xfrm>
                <a:off x="0" y="0"/>
                <a:ext cx="4463408" cy="3044806"/>
              </a:xfrm>
              <a:prstGeom prst="roundRect">
                <a:avLst>
                  <a:gd name="adj" fmla="val 6076"/>
                </a:avLst>
              </a:prstGeom>
              <a:solidFill>
                <a:srgbClr val="D3D2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pic>
            <p:nvPicPr>
              <p:cNvPr id="165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2154" y="576843"/>
                <a:ext cx="3306108" cy="21525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7" name="EQUIDADE"/>
            <p:cNvSpPr/>
            <p:nvPr/>
          </p:nvSpPr>
          <p:spPr>
            <a:xfrm>
              <a:off x="223170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1219200">
                <a:defRPr b="1"/>
              </a:lvl1pPr>
            </a:lstStyle>
            <a:p>
              <a:r>
                <a:t>EQUIDADE </a:t>
              </a:r>
            </a:p>
          </p:txBody>
        </p:sp>
      </p:grpSp>
      <p:sp>
        <p:nvSpPr>
          <p:cNvPr id="169" name="DIVERSIDADE…"/>
          <p:cNvSpPr txBox="1"/>
          <p:nvPr/>
        </p:nvSpPr>
        <p:spPr>
          <a:xfrm>
            <a:off x="-23278" y="2601982"/>
            <a:ext cx="2985950" cy="1846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4000">
                <a:solidFill>
                  <a:schemeClr val="accent2"/>
                </a:solidFill>
              </a:defRPr>
            </a:pPr>
            <a:r>
              <a:t>DIVERSIDADE </a:t>
            </a:r>
          </a:p>
          <a:p>
            <a:pPr algn="ctr">
              <a:defRPr sz="4000">
                <a:solidFill>
                  <a:schemeClr val="accent2"/>
                </a:solidFill>
              </a:defRPr>
            </a:pPr>
            <a:r>
              <a:t>EQUIDADE </a:t>
            </a:r>
          </a:p>
          <a:p>
            <a:pPr algn="ctr">
              <a:defRPr sz="4000">
                <a:solidFill>
                  <a:schemeClr val="accent2"/>
                </a:solidFill>
              </a:defRPr>
            </a:pPr>
            <a:r>
              <a:t>INCLUSÃO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1" animBg="1" advAuto="0"/>
      <p:bldP spid="163" grpId="2" animBg="1" advAuto="0"/>
      <p:bldP spid="168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215;p27"/>
          <p:cNvSpPr txBox="1"/>
          <p:nvPr/>
        </p:nvSpPr>
        <p:spPr>
          <a:xfrm>
            <a:off x="219484" y="57440"/>
            <a:ext cx="12054241" cy="702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8" tIns="121898" rIns="121898" bIns="121898">
            <a:spAutoFit/>
          </a:bodyPr>
          <a:lstStyle>
            <a:lvl1pPr algn="ctr" defTabSz="1219200">
              <a:defRPr sz="300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Principais pilares de Diversidade</a:t>
            </a:r>
          </a:p>
        </p:txBody>
      </p:sp>
      <p:grpSp>
        <p:nvGrpSpPr>
          <p:cNvPr id="175" name="Group"/>
          <p:cNvGrpSpPr/>
          <p:nvPr/>
        </p:nvGrpSpPr>
        <p:grpSpPr>
          <a:xfrm>
            <a:off x="6268" y="1875865"/>
            <a:ext cx="2406803" cy="3445602"/>
            <a:chOff x="0" y="0"/>
            <a:chExt cx="2406801" cy="3445601"/>
          </a:xfrm>
        </p:grpSpPr>
        <p:sp>
          <p:nvSpPr>
            <p:cNvPr id="172" name="Google Shape;216;p27"/>
            <p:cNvSpPr/>
            <p:nvPr/>
          </p:nvSpPr>
          <p:spPr>
            <a:xfrm>
              <a:off x="0" y="0"/>
              <a:ext cx="2406802" cy="3445602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73" name="Google Shape;220;p27" descr="Google Shape;220;p27"/>
            <p:cNvPicPr>
              <a:picLocks noChangeAspect="1"/>
            </p:cNvPicPr>
            <p:nvPr/>
          </p:nvPicPr>
          <p:blipFill>
            <a:blip r:embed="rId2"/>
            <a:srcRect l="14128" t="1993" r="51749" b="32191"/>
            <a:stretch>
              <a:fillRect/>
            </a:stretch>
          </p:blipFill>
          <p:spPr>
            <a:xfrm>
              <a:off x="263465" y="252834"/>
              <a:ext cx="1890713" cy="24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5" y="0"/>
                  </a:moveTo>
                  <a:cubicBezTo>
                    <a:pt x="1617" y="0"/>
                    <a:pt x="0" y="1258"/>
                    <a:pt x="0" y="2805"/>
                  </a:cubicBezTo>
                  <a:lnTo>
                    <a:pt x="0" y="18798"/>
                  </a:lnTo>
                  <a:cubicBezTo>
                    <a:pt x="0" y="20345"/>
                    <a:pt x="1617" y="21600"/>
                    <a:pt x="3605" y="21600"/>
                  </a:cubicBezTo>
                  <a:lnTo>
                    <a:pt x="18005" y="21600"/>
                  </a:lnTo>
                  <a:cubicBezTo>
                    <a:pt x="19993" y="21600"/>
                    <a:pt x="21600" y="20345"/>
                    <a:pt x="21600" y="18798"/>
                  </a:cubicBezTo>
                  <a:lnTo>
                    <a:pt x="21600" y="2805"/>
                  </a:lnTo>
                  <a:cubicBezTo>
                    <a:pt x="21600" y="1258"/>
                    <a:pt x="19993" y="0"/>
                    <a:pt x="18005" y="0"/>
                  </a:cubicBezTo>
                  <a:lnTo>
                    <a:pt x="360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74" name="Google Shape;221;p27"/>
            <p:cNvSpPr txBox="1"/>
            <p:nvPr/>
          </p:nvSpPr>
          <p:spPr>
            <a:xfrm>
              <a:off x="335598" y="2752868"/>
              <a:ext cx="1735604" cy="553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8" tIns="121898" rIns="121898" bIns="121898" numCol="1" anchor="t">
              <a:spAutoFit/>
            </a:bodyPr>
            <a:lstStyle>
              <a:lvl1pPr algn="ctr" defTabSz="1219200">
                <a:defRPr sz="20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Gênero</a:t>
              </a:r>
            </a:p>
          </p:txBody>
        </p:sp>
      </p:grpSp>
      <p:grpSp>
        <p:nvGrpSpPr>
          <p:cNvPr id="179" name="Group"/>
          <p:cNvGrpSpPr/>
          <p:nvPr/>
        </p:nvGrpSpPr>
        <p:grpSpPr>
          <a:xfrm>
            <a:off x="2445825" y="1875865"/>
            <a:ext cx="2406804" cy="3445602"/>
            <a:chOff x="0" y="0"/>
            <a:chExt cx="2406802" cy="3445601"/>
          </a:xfrm>
        </p:grpSpPr>
        <p:sp>
          <p:nvSpPr>
            <p:cNvPr id="176" name="Google Shape;217;p27"/>
            <p:cNvSpPr/>
            <p:nvPr/>
          </p:nvSpPr>
          <p:spPr>
            <a:xfrm>
              <a:off x="0" y="0"/>
              <a:ext cx="2406803" cy="3445602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77" name="Google Shape;222;p27" descr="Google Shape;222;p27"/>
            <p:cNvPicPr>
              <a:picLocks noChangeAspect="1"/>
            </p:cNvPicPr>
            <p:nvPr/>
          </p:nvPicPr>
          <p:blipFill>
            <a:blip r:embed="rId3"/>
            <a:srcRect l="3623" t="4689" r="35175" b="22787"/>
            <a:stretch>
              <a:fillRect/>
            </a:stretch>
          </p:blipFill>
          <p:spPr>
            <a:xfrm>
              <a:off x="257989" y="252834"/>
              <a:ext cx="1890714" cy="24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5" y="0"/>
                  </a:moveTo>
                  <a:cubicBezTo>
                    <a:pt x="1617" y="0"/>
                    <a:pt x="0" y="1258"/>
                    <a:pt x="0" y="2805"/>
                  </a:cubicBezTo>
                  <a:lnTo>
                    <a:pt x="0" y="18798"/>
                  </a:lnTo>
                  <a:cubicBezTo>
                    <a:pt x="0" y="20345"/>
                    <a:pt x="1617" y="21600"/>
                    <a:pt x="3605" y="21600"/>
                  </a:cubicBezTo>
                  <a:lnTo>
                    <a:pt x="18005" y="21600"/>
                  </a:lnTo>
                  <a:cubicBezTo>
                    <a:pt x="19993" y="21600"/>
                    <a:pt x="21600" y="20345"/>
                    <a:pt x="21600" y="18798"/>
                  </a:cubicBezTo>
                  <a:lnTo>
                    <a:pt x="21600" y="2805"/>
                  </a:lnTo>
                  <a:cubicBezTo>
                    <a:pt x="21600" y="1258"/>
                    <a:pt x="19993" y="0"/>
                    <a:pt x="18005" y="0"/>
                  </a:cubicBezTo>
                  <a:lnTo>
                    <a:pt x="360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78" name="Google Shape;223;p27"/>
            <p:cNvSpPr txBox="1"/>
            <p:nvPr/>
          </p:nvSpPr>
          <p:spPr>
            <a:xfrm>
              <a:off x="335588" y="2752868"/>
              <a:ext cx="1735602" cy="553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8" tIns="121898" rIns="121898" bIns="121898" numCol="1" anchor="t">
              <a:spAutoFit/>
            </a:bodyPr>
            <a:lstStyle>
              <a:lvl1pPr algn="ctr" defTabSz="1219200">
                <a:defRPr sz="20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Raça</a:t>
              </a:r>
            </a:p>
          </p:txBody>
        </p:sp>
      </p:grpSp>
      <p:grpSp>
        <p:nvGrpSpPr>
          <p:cNvPr id="183" name="Group"/>
          <p:cNvGrpSpPr/>
          <p:nvPr/>
        </p:nvGrpSpPr>
        <p:grpSpPr>
          <a:xfrm>
            <a:off x="9778928" y="1875865"/>
            <a:ext cx="2406803" cy="3445602"/>
            <a:chOff x="0" y="0"/>
            <a:chExt cx="2406801" cy="3445601"/>
          </a:xfrm>
        </p:grpSpPr>
        <p:sp>
          <p:nvSpPr>
            <p:cNvPr id="180" name="Google Shape;218;p27"/>
            <p:cNvSpPr/>
            <p:nvPr/>
          </p:nvSpPr>
          <p:spPr>
            <a:xfrm>
              <a:off x="0" y="0"/>
              <a:ext cx="2406802" cy="3445602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1" name="Google Shape;224;p27" descr="Google Shape;224;p27"/>
            <p:cNvPicPr>
              <a:picLocks noChangeAspect="1"/>
            </p:cNvPicPr>
            <p:nvPr/>
          </p:nvPicPr>
          <p:blipFill>
            <a:blip r:embed="rId4"/>
            <a:srcRect l="54572" t="15343" r="11840" b="19911"/>
            <a:stretch>
              <a:fillRect/>
            </a:stretch>
          </p:blipFill>
          <p:spPr>
            <a:xfrm>
              <a:off x="257992" y="252834"/>
              <a:ext cx="1890713" cy="242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5" y="0"/>
                  </a:moveTo>
                  <a:cubicBezTo>
                    <a:pt x="1617" y="0"/>
                    <a:pt x="0" y="1258"/>
                    <a:pt x="0" y="2805"/>
                  </a:cubicBezTo>
                  <a:lnTo>
                    <a:pt x="0" y="18798"/>
                  </a:lnTo>
                  <a:cubicBezTo>
                    <a:pt x="0" y="20345"/>
                    <a:pt x="1617" y="21600"/>
                    <a:pt x="3605" y="21600"/>
                  </a:cubicBezTo>
                  <a:lnTo>
                    <a:pt x="18005" y="21600"/>
                  </a:lnTo>
                  <a:cubicBezTo>
                    <a:pt x="19993" y="21600"/>
                    <a:pt x="21600" y="20345"/>
                    <a:pt x="21600" y="18798"/>
                  </a:cubicBezTo>
                  <a:lnTo>
                    <a:pt x="21600" y="2805"/>
                  </a:lnTo>
                  <a:cubicBezTo>
                    <a:pt x="21600" y="1258"/>
                    <a:pt x="19993" y="0"/>
                    <a:pt x="18005" y="0"/>
                  </a:cubicBezTo>
                  <a:lnTo>
                    <a:pt x="360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82" name="Google Shape;225;p27"/>
            <p:cNvSpPr txBox="1"/>
            <p:nvPr/>
          </p:nvSpPr>
          <p:spPr>
            <a:xfrm>
              <a:off x="335590" y="2752868"/>
              <a:ext cx="1735603" cy="670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8" tIns="121898" rIns="121898" bIns="121898" numCol="1" anchor="t">
              <a:spAutoFit/>
            </a:bodyPr>
            <a:lstStyle>
              <a:lvl1pPr algn="ctr" defTabSz="1219200"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Orientação Sexual</a:t>
              </a:r>
            </a:p>
          </p:txBody>
        </p:sp>
      </p:grpSp>
      <p:grpSp>
        <p:nvGrpSpPr>
          <p:cNvPr id="187" name="Group"/>
          <p:cNvGrpSpPr/>
          <p:nvPr/>
        </p:nvGrpSpPr>
        <p:grpSpPr>
          <a:xfrm>
            <a:off x="7339371" y="1875865"/>
            <a:ext cx="2406802" cy="3445602"/>
            <a:chOff x="0" y="0"/>
            <a:chExt cx="2406801" cy="3445601"/>
          </a:xfrm>
        </p:grpSpPr>
        <p:sp>
          <p:nvSpPr>
            <p:cNvPr id="184" name="Google Shape;219;p27"/>
            <p:cNvSpPr/>
            <p:nvPr/>
          </p:nvSpPr>
          <p:spPr>
            <a:xfrm>
              <a:off x="0" y="0"/>
              <a:ext cx="2406802" cy="3445602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85" name="Google Shape;226;p27" descr="Google Shape;226;p27"/>
            <p:cNvPicPr>
              <a:picLocks noChangeAspect="1"/>
            </p:cNvPicPr>
            <p:nvPr/>
          </p:nvPicPr>
          <p:blipFill>
            <a:blip r:embed="rId5"/>
            <a:srcRect l="12500" r="35548"/>
            <a:stretch>
              <a:fillRect/>
            </a:stretch>
          </p:blipFill>
          <p:spPr>
            <a:xfrm>
              <a:off x="258029" y="252818"/>
              <a:ext cx="1890713" cy="24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5" y="0"/>
                  </a:moveTo>
                  <a:cubicBezTo>
                    <a:pt x="1617" y="0"/>
                    <a:pt x="0" y="1258"/>
                    <a:pt x="0" y="2805"/>
                  </a:cubicBezTo>
                  <a:lnTo>
                    <a:pt x="0" y="18795"/>
                  </a:lnTo>
                  <a:cubicBezTo>
                    <a:pt x="0" y="20342"/>
                    <a:pt x="1617" y="21600"/>
                    <a:pt x="3605" y="21600"/>
                  </a:cubicBezTo>
                  <a:lnTo>
                    <a:pt x="18005" y="21600"/>
                  </a:lnTo>
                  <a:cubicBezTo>
                    <a:pt x="19993" y="21600"/>
                    <a:pt x="21600" y="20342"/>
                    <a:pt x="21600" y="18795"/>
                  </a:cubicBezTo>
                  <a:lnTo>
                    <a:pt x="21600" y="2805"/>
                  </a:lnTo>
                  <a:cubicBezTo>
                    <a:pt x="21600" y="1258"/>
                    <a:pt x="19993" y="0"/>
                    <a:pt x="18005" y="0"/>
                  </a:cubicBezTo>
                  <a:lnTo>
                    <a:pt x="3605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86" name="Google Shape;227;p27"/>
            <p:cNvSpPr txBox="1"/>
            <p:nvPr/>
          </p:nvSpPr>
          <p:spPr>
            <a:xfrm>
              <a:off x="335630" y="2752852"/>
              <a:ext cx="1735603" cy="553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8" tIns="121898" rIns="121898" bIns="121898" numCol="1" anchor="t">
              <a:spAutoFit/>
            </a:bodyPr>
            <a:lstStyle>
              <a:lvl1pPr algn="ctr" defTabSz="1219200">
                <a:defRPr sz="20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PCD</a:t>
              </a:r>
            </a:p>
          </p:txBody>
        </p:sp>
      </p:grpSp>
      <p:grpSp>
        <p:nvGrpSpPr>
          <p:cNvPr id="191" name="Group"/>
          <p:cNvGrpSpPr/>
          <p:nvPr/>
        </p:nvGrpSpPr>
        <p:grpSpPr>
          <a:xfrm>
            <a:off x="4892599" y="1875865"/>
            <a:ext cx="2406802" cy="3445602"/>
            <a:chOff x="0" y="0"/>
            <a:chExt cx="2406801" cy="3445601"/>
          </a:xfrm>
        </p:grpSpPr>
        <p:sp>
          <p:nvSpPr>
            <p:cNvPr id="188" name="Google Shape;219;p27"/>
            <p:cNvSpPr/>
            <p:nvPr/>
          </p:nvSpPr>
          <p:spPr>
            <a:xfrm>
              <a:off x="0" y="0"/>
              <a:ext cx="2406802" cy="3445602"/>
            </a:xfrm>
            <a:prstGeom prst="roundRect">
              <a:avLst>
                <a:gd name="adj" fmla="val 16667"/>
              </a:avLst>
            </a:prstGeom>
            <a:noFill/>
            <a:ln w="25400" cap="flat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121920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9" name="Google Shape;227;p27"/>
            <p:cNvSpPr txBox="1"/>
            <p:nvPr/>
          </p:nvSpPr>
          <p:spPr>
            <a:xfrm>
              <a:off x="335630" y="2752852"/>
              <a:ext cx="1735603" cy="5539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8" tIns="121898" rIns="121898" bIns="121898" numCol="1" anchor="t">
              <a:spAutoFit/>
            </a:bodyPr>
            <a:lstStyle>
              <a:lvl1pPr algn="ctr" defTabSz="1219200">
                <a:defRPr sz="20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Etária</a:t>
              </a:r>
            </a:p>
          </p:txBody>
        </p:sp>
        <p:pic>
          <p:nvPicPr>
            <p:cNvPr id="190" name="Image" descr="Image"/>
            <p:cNvPicPr>
              <a:picLocks noChangeAspect="1"/>
            </p:cNvPicPr>
            <p:nvPr/>
          </p:nvPicPr>
          <p:blipFill>
            <a:blip r:embed="rId6"/>
            <a:srcRect l="29830"/>
            <a:stretch>
              <a:fillRect/>
            </a:stretch>
          </p:blipFill>
          <p:spPr>
            <a:xfrm>
              <a:off x="122511" y="452121"/>
              <a:ext cx="2161836" cy="20539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2" name="Pensamento, idéias, vivência e pontos de vista"/>
          <p:cNvSpPr txBox="1"/>
          <p:nvPr/>
        </p:nvSpPr>
        <p:spPr>
          <a:xfrm>
            <a:off x="3786476" y="5669447"/>
            <a:ext cx="4920257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 defTabSz="121920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Pensamento, idéias, vivência e pontos de vista </a:t>
            </a:r>
          </a:p>
        </p:txBody>
      </p:sp>
      <p:sp>
        <p:nvSpPr>
          <p:cNvPr id="193" name="Group"/>
          <p:cNvSpPr/>
          <p:nvPr/>
        </p:nvSpPr>
        <p:spPr>
          <a:xfrm>
            <a:off x="28499" y="1657484"/>
            <a:ext cx="7267727" cy="3956034"/>
          </a:xfrm>
          <a:prstGeom prst="roundRect">
            <a:avLst>
              <a:gd name="adj" fmla="val 10140"/>
            </a:avLst>
          </a:prstGeom>
          <a:ln w="38100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 defTabSz="1219200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or quê a D&amp;I devem estar na agenda estratégica das empresas?"/>
          <p:cNvSpPr txBox="1">
            <a:spLocks noGrp="1"/>
          </p:cNvSpPr>
          <p:nvPr>
            <p:ph type="title"/>
          </p:nvPr>
        </p:nvSpPr>
        <p:spPr>
          <a:xfrm>
            <a:off x="1136000" y="113095"/>
            <a:ext cx="11360804" cy="763602"/>
          </a:xfrm>
          <a:prstGeom prst="rect">
            <a:avLst/>
          </a:prstGeom>
        </p:spPr>
        <p:txBody>
          <a:bodyPr/>
          <a:lstStyle>
            <a:lvl1pPr>
              <a:defRPr sz="260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Por quê a D&amp;I devem estar na agenda estratégica das empresas?</a:t>
            </a:r>
          </a:p>
        </p:txBody>
      </p:sp>
      <p:grpSp>
        <p:nvGrpSpPr>
          <p:cNvPr id="200" name="Group"/>
          <p:cNvGrpSpPr/>
          <p:nvPr/>
        </p:nvGrpSpPr>
        <p:grpSpPr>
          <a:xfrm>
            <a:off x="71404" y="1357295"/>
            <a:ext cx="6080224" cy="4438186"/>
            <a:chOff x="0" y="0"/>
            <a:chExt cx="6080222" cy="4438185"/>
          </a:xfrm>
        </p:grpSpPr>
        <p:sp>
          <p:nvSpPr>
            <p:cNvPr id="196" name="Rounded Rectangle 13"/>
            <p:cNvSpPr/>
            <p:nvPr/>
          </p:nvSpPr>
          <p:spPr>
            <a:xfrm>
              <a:off x="0" y="105082"/>
              <a:ext cx="6080223" cy="4333104"/>
            </a:xfrm>
            <a:prstGeom prst="roundRect">
              <a:avLst>
                <a:gd name="adj" fmla="val 4141"/>
              </a:avLst>
            </a:prstGeom>
            <a:solidFill>
              <a:srgbClr val="D3D2D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99" name="Group"/>
            <p:cNvGrpSpPr/>
            <p:nvPr/>
          </p:nvGrpSpPr>
          <p:grpSpPr>
            <a:xfrm>
              <a:off x="143595" y="-1"/>
              <a:ext cx="5749817" cy="3976607"/>
              <a:chOff x="0" y="0"/>
              <a:chExt cx="5749816" cy="3976605"/>
            </a:xfrm>
          </p:grpSpPr>
          <p:sp>
            <p:nvSpPr>
              <p:cNvPr id="197" name="Google Shape;107;p18"/>
              <p:cNvSpPr txBox="1"/>
              <p:nvPr/>
            </p:nvSpPr>
            <p:spPr>
              <a:xfrm>
                <a:off x="0" y="0"/>
                <a:ext cx="5749817" cy="10470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898" tIns="121898" rIns="121898" bIns="121898" numCol="1" anchor="t">
                <a:noAutofit/>
              </a:bodyPr>
              <a:lstStyle/>
              <a:p>
                <a:pPr defTabSz="1219200">
                  <a:defRPr sz="2600" b="1">
                    <a:solidFill>
                      <a:srgbClr val="604FD8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198" name="Google Shape;108;p18"/>
              <p:cNvSpPr txBox="1"/>
              <p:nvPr/>
            </p:nvSpPr>
            <p:spPr>
              <a:xfrm>
                <a:off x="1" y="566661"/>
                <a:ext cx="5749815" cy="34099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21898" tIns="121898" rIns="121898" bIns="121898" numCol="1" anchor="t">
                <a:noAutofit/>
              </a:bodyPr>
              <a:lstStyle/>
              <a:p>
                <a:pPr algn="ctr" defTabSz="1219200">
                  <a:lnSpc>
                    <a:spcPct val="115000"/>
                  </a:lnSpc>
                  <a:defRPr sz="20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  <a:p>
                <a:pPr algn="ctr" defTabSz="1219200">
                  <a:lnSpc>
                    <a:spcPct val="115000"/>
                  </a:lnSpc>
                  <a:defRPr sz="20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Empresas diversas tem</a:t>
                </a:r>
                <a:r>
                  <a:rPr b="1"/>
                  <a:t> 17% mais engajamento</a:t>
                </a:r>
                <a:r>
                  <a:t> de seus colaboradores (</a:t>
                </a:r>
                <a:r>
                  <a:rPr b="1"/>
                  <a:t>dispostos a ir além)</a:t>
                </a:r>
              </a:p>
              <a:p>
                <a:pPr algn="ctr" defTabSz="1219200">
                  <a:lnSpc>
                    <a:spcPct val="115000"/>
                  </a:lnSpc>
                  <a:defRPr sz="20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 b="1"/>
              </a:p>
              <a:p>
                <a:pPr algn="ctr" defTabSz="1219200">
                  <a:lnSpc>
                    <a:spcPct val="115000"/>
                  </a:lnSpc>
                  <a:defRPr sz="20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b="1"/>
                  <a:t>19% mais receita derivada de inovação e </a:t>
                </a:r>
              </a:p>
              <a:p>
                <a:pPr algn="ctr" defTabSz="1219200">
                  <a:lnSpc>
                    <a:spcPct val="115000"/>
                  </a:lnSpc>
                  <a:defRPr sz="20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b="1"/>
                  <a:t>9% mais lucro na média</a:t>
                </a:r>
              </a:p>
              <a:p>
                <a:pPr algn="ctr" defTabSz="1219200">
                  <a:lnSpc>
                    <a:spcPct val="115000"/>
                  </a:lnSpc>
                  <a:defRPr sz="20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 b="1"/>
              </a:p>
            </p:txBody>
          </p:sp>
        </p:grpSp>
      </p:grpSp>
      <p:pic>
        <p:nvPicPr>
          <p:cNvPr id="201" name="Google Shape;109;p18" descr="Google Shape;109;p18"/>
          <p:cNvPicPr>
            <a:picLocks noChangeAspect="1"/>
          </p:cNvPicPr>
          <p:nvPr/>
        </p:nvPicPr>
        <p:blipFill>
          <a:blip r:embed="rId2"/>
          <a:srcRect l="27676" t="5668" r="7638" b="7116"/>
          <a:stretch>
            <a:fillRect/>
          </a:stretch>
        </p:blipFill>
        <p:spPr>
          <a:xfrm>
            <a:off x="6697412" y="1660708"/>
            <a:ext cx="4493026" cy="39979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* Fonte: Pesquisa do Boston Consulting Group feita em mais de 1.700 empresas em oito países."/>
          <p:cNvSpPr txBox="1"/>
          <p:nvPr/>
        </p:nvSpPr>
        <p:spPr>
          <a:xfrm>
            <a:off x="3411808" y="6442441"/>
            <a:ext cx="8710474" cy="222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1219200">
              <a:lnSpc>
                <a:spcPct val="115000"/>
              </a:lnSpc>
              <a:defRPr sz="1600" i="1">
                <a:solidFill>
                  <a:srgbClr val="58585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* Fonte: Pesquisa do Boston Consulting Group feita em mais de 1.700 empresas em oito países.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circl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Em 66 países menos de 17% das mulheres ocupam cargos de liderança…"/>
          <p:cNvSpPr txBox="1"/>
          <p:nvPr/>
        </p:nvSpPr>
        <p:spPr>
          <a:xfrm>
            <a:off x="3323600" y="2213565"/>
            <a:ext cx="9138700" cy="623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200526" indent="-200526" defTabSz="609600">
              <a:buSzPct val="100000"/>
              <a:buChar char="•"/>
              <a:defRPr sz="20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220578" indent="-220578" defTabSz="609600">
              <a:buSzPct val="100000"/>
              <a:buChar char="•"/>
              <a:defRPr sz="2200">
                <a:latin typeface="Gill Sans"/>
                <a:ea typeface="Gill Sans"/>
                <a:cs typeface="Gill Sans"/>
                <a:sym typeface="Gill Sans"/>
              </a:defRPr>
            </a:pPr>
            <a:r>
              <a:t>A média de mulheres na liderança é de </a:t>
            </a:r>
            <a:r>
              <a:rPr b="1"/>
              <a:t>17% </a:t>
            </a:r>
          </a:p>
        </p:txBody>
      </p:sp>
      <p:sp>
        <p:nvSpPr>
          <p:cNvPr id="205" name="Mercado de trabalho para mulheres no Brasil e no mundo - Empresas"/>
          <p:cNvSpPr txBox="1"/>
          <p:nvPr/>
        </p:nvSpPr>
        <p:spPr>
          <a:xfrm>
            <a:off x="2257401" y="55689"/>
            <a:ext cx="8003118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200">
              <a:defRPr sz="3500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Mulheres na liderança das Empresas </a:t>
            </a:r>
          </a:p>
          <a:p>
            <a:pPr algn="ctr" defTabSz="1219200">
              <a:defRPr sz="3500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Sub-representação  </a:t>
            </a:r>
          </a:p>
        </p:txBody>
      </p:sp>
      <p:pic>
        <p:nvPicPr>
          <p:cNvPr id="20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6762" y="1683923"/>
            <a:ext cx="7979837" cy="4986868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Mulheres negras são apenas 0,4% das executivas de grandes empresa"/>
          <p:cNvSpPr txBox="1"/>
          <p:nvPr/>
        </p:nvSpPr>
        <p:spPr>
          <a:xfrm>
            <a:off x="3218295" y="3614376"/>
            <a:ext cx="8856924" cy="41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0578" indent="-220578" defTabSz="609600">
              <a:buSzPct val="100000"/>
              <a:buChar char="•"/>
              <a:defRPr sz="2200">
                <a:latin typeface="Gill Sans"/>
                <a:ea typeface="Gill Sans"/>
                <a:cs typeface="Gill Sans"/>
                <a:sym typeface="Gill Sans"/>
              </a:defRPr>
            </a:pPr>
            <a:r>
              <a:t>Mulheres </a:t>
            </a:r>
            <a:r>
              <a:rPr b="1"/>
              <a:t>negras</a:t>
            </a:r>
            <a:r>
              <a:t> são apenas </a:t>
            </a:r>
            <a:r>
              <a:rPr b="1"/>
              <a:t>0,4% das executivas</a:t>
            </a:r>
            <a:r>
              <a:t> de grandes empresa</a:t>
            </a:r>
          </a:p>
        </p:txBody>
      </p:sp>
      <p:sp>
        <p:nvSpPr>
          <p:cNvPr id="208" name="Mulheres em posições de liderança ganham 23% menos que os homens"/>
          <p:cNvSpPr txBox="1"/>
          <p:nvPr/>
        </p:nvSpPr>
        <p:spPr>
          <a:xfrm>
            <a:off x="3175116" y="4801828"/>
            <a:ext cx="8943282" cy="410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220578" indent="-220578" defTabSz="609600">
              <a:buSzPct val="100000"/>
              <a:buChar char="•"/>
              <a:defRPr sz="2200">
                <a:latin typeface="Gill Sans"/>
                <a:ea typeface="Gill Sans"/>
                <a:cs typeface="Gill Sans"/>
                <a:sym typeface="Gill Sans"/>
              </a:defRPr>
            </a:pPr>
            <a:r>
              <a:t>Mulheres em posições de liderança </a:t>
            </a:r>
            <a:r>
              <a:rPr b="1"/>
              <a:t>ganham 23% menos</a:t>
            </a:r>
            <a:r>
              <a:t> que os homens</a:t>
            </a:r>
          </a:p>
        </p:txBody>
      </p:sp>
      <p:sp>
        <p:nvSpPr>
          <p:cNvPr id="209" name="Fonte: international Labor Organization (ILO)"/>
          <p:cNvSpPr txBox="1"/>
          <p:nvPr/>
        </p:nvSpPr>
        <p:spPr>
          <a:xfrm>
            <a:off x="5945895" y="6382954"/>
            <a:ext cx="6333417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lvl="4" indent="914400" algn="r" defTabSz="609600">
              <a:defRPr sz="2200">
                <a:latin typeface="Gill Sans"/>
                <a:ea typeface="Gill Sans"/>
                <a:cs typeface="Gill Sans"/>
                <a:sym typeface="Gill Sans"/>
              </a:defRPr>
            </a:pPr>
            <a:r>
              <a:t>Fonte: international Labor Organization (ILO)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1" animBg="1" advAuto="0"/>
      <p:bldP spid="208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"/>
          <p:cNvSpPr txBox="1"/>
          <p:nvPr/>
        </p:nvSpPr>
        <p:spPr>
          <a:xfrm>
            <a:off x="-11837" y="3411169"/>
            <a:ext cx="127001" cy="219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spcBef>
                <a:spcPts val="2000"/>
              </a:spcBef>
              <a:defRPr sz="1600">
                <a:solidFill>
                  <a:srgbClr val="ACACB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defTabSz="457200">
              <a:spcBef>
                <a:spcPts val="2000"/>
              </a:spcBef>
              <a:defRPr sz="1400">
                <a:solidFill>
                  <a:srgbClr val="374151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algn="ctr" defTabSz="457200">
              <a:spcBef>
                <a:spcPts val="2000"/>
              </a:spcBef>
              <a:defRPr sz="1600">
                <a:solidFill>
                  <a:srgbClr val="56586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algn="ctr" defTabSz="457200">
              <a:spcBef>
                <a:spcPts val="2000"/>
              </a:spcBef>
              <a:defRPr sz="1400">
                <a:solidFill>
                  <a:srgbClr val="40414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2" name="Diversidade de Gênero na área de Seguro"/>
          <p:cNvSpPr txBox="1"/>
          <p:nvPr/>
        </p:nvSpPr>
        <p:spPr>
          <a:xfrm>
            <a:off x="2387965" y="-103203"/>
            <a:ext cx="7651308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500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Diversidade de Gênero na área de Seguro</a:t>
            </a:r>
          </a:p>
        </p:txBody>
      </p:sp>
      <p:pic>
        <p:nvPicPr>
          <p:cNvPr id="213" name="Screen Shot 2023-04-04 at 23.53.29.png" descr="Screen Shot 2023-04-04 at 23.53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150" y="4248150"/>
            <a:ext cx="8216900" cy="127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Em 66 países menos de 17% das mulheres ocupam cargos de liderança…"/>
          <p:cNvSpPr txBox="1"/>
          <p:nvPr/>
        </p:nvSpPr>
        <p:spPr>
          <a:xfrm>
            <a:off x="1405900" y="3422036"/>
            <a:ext cx="10544629" cy="446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00"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A média de mulheres em Segurança é de 56% (Funcionárias) </a:t>
            </a:r>
          </a:p>
        </p:txBody>
      </p:sp>
      <p:sp>
        <p:nvSpPr>
          <p:cNvPr id="215" name="Em 66 países menos de 17% das mulheres ocupam cargos de liderança…"/>
          <p:cNvSpPr txBox="1"/>
          <p:nvPr/>
        </p:nvSpPr>
        <p:spPr>
          <a:xfrm>
            <a:off x="1405900" y="4324855"/>
            <a:ext cx="9138700" cy="446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00"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A média de Diretoras é de 25% </a:t>
            </a:r>
          </a:p>
        </p:txBody>
      </p:sp>
      <p:sp>
        <p:nvSpPr>
          <p:cNvPr id="216" name="Em 66 países menos de 17% das mulheres ocupam cargos de liderança…"/>
          <p:cNvSpPr txBox="1"/>
          <p:nvPr/>
        </p:nvSpPr>
        <p:spPr>
          <a:xfrm>
            <a:off x="1425050" y="5379330"/>
            <a:ext cx="9138700" cy="446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00">
              <a:defRPr sz="3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A média de Conselheiras é de 19%</a:t>
            </a: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3"/>
          <a:srcRect b="25272"/>
          <a:stretch>
            <a:fillRect/>
          </a:stretch>
        </p:blipFill>
        <p:spPr>
          <a:xfrm>
            <a:off x="3035444" y="605197"/>
            <a:ext cx="6356279" cy="25048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" name="Group"/>
          <p:cNvGrpSpPr/>
          <p:nvPr/>
        </p:nvGrpSpPr>
        <p:grpSpPr>
          <a:xfrm>
            <a:off x="7607300" y="3868085"/>
            <a:ext cx="1285809" cy="1285809"/>
            <a:chOff x="0" y="0"/>
            <a:chExt cx="1285808" cy="1285808"/>
          </a:xfrm>
        </p:grpSpPr>
        <p:sp>
          <p:nvSpPr>
            <p:cNvPr id="218" name="Arrow"/>
            <p:cNvSpPr/>
            <p:nvPr/>
          </p:nvSpPr>
          <p:spPr>
            <a:xfrm rot="16200000">
              <a:off x="0" y="0"/>
              <a:ext cx="1285809" cy="1285809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9" name="9%"/>
            <p:cNvSpPr txBox="1"/>
            <p:nvPr/>
          </p:nvSpPr>
          <p:spPr>
            <a:xfrm>
              <a:off x="391554" y="432787"/>
              <a:ext cx="502700" cy="42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2100" b="1">
                  <a:solidFill>
                    <a:srgbClr val="FFFFFF"/>
                  </a:solidFill>
                </a:defRPr>
              </a:lvl1pPr>
            </a:lstStyle>
            <a:p>
              <a:r>
                <a:t>9%</a:t>
              </a:r>
            </a:p>
          </p:txBody>
        </p:sp>
      </p:grpSp>
      <p:grpSp>
        <p:nvGrpSpPr>
          <p:cNvPr id="223" name="Group"/>
          <p:cNvGrpSpPr/>
          <p:nvPr/>
        </p:nvGrpSpPr>
        <p:grpSpPr>
          <a:xfrm>
            <a:off x="7607300" y="5227675"/>
            <a:ext cx="1285809" cy="1285809"/>
            <a:chOff x="0" y="0"/>
            <a:chExt cx="1285808" cy="1285808"/>
          </a:xfrm>
        </p:grpSpPr>
        <p:sp>
          <p:nvSpPr>
            <p:cNvPr id="221" name="Arrow"/>
            <p:cNvSpPr/>
            <p:nvPr/>
          </p:nvSpPr>
          <p:spPr>
            <a:xfrm rot="16200000">
              <a:off x="0" y="0"/>
              <a:ext cx="1285809" cy="1285809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2" name="30%"/>
            <p:cNvSpPr txBox="1"/>
            <p:nvPr/>
          </p:nvSpPr>
          <p:spPr>
            <a:xfrm>
              <a:off x="391554" y="432787"/>
              <a:ext cx="502700" cy="420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30%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1" animBg="1" advAuto="0"/>
      <p:bldP spid="223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Qual a importância das mulheres em cargos de liderança?"/>
          <p:cNvSpPr txBox="1"/>
          <p:nvPr/>
        </p:nvSpPr>
        <p:spPr>
          <a:xfrm>
            <a:off x="1187595" y="123180"/>
            <a:ext cx="981681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1219200">
              <a:defRPr sz="3500">
                <a:solidFill>
                  <a:schemeClr val="accen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Qual a importância da inclusão de gênero e raça em posições mais relevantes?</a:t>
            </a:r>
          </a:p>
        </p:txBody>
      </p:sp>
      <p:grpSp>
        <p:nvGrpSpPr>
          <p:cNvPr id="228" name="Group"/>
          <p:cNvGrpSpPr/>
          <p:nvPr/>
        </p:nvGrpSpPr>
        <p:grpSpPr>
          <a:xfrm>
            <a:off x="5073417" y="1808697"/>
            <a:ext cx="6995120" cy="1905760"/>
            <a:chOff x="0" y="0"/>
            <a:chExt cx="6995118" cy="1905758"/>
          </a:xfrm>
        </p:grpSpPr>
        <p:sp>
          <p:nvSpPr>
            <p:cNvPr id="226" name="As mulheres sustentam financeiramente 45% das famílias brasileiras.…"/>
            <p:cNvSpPr txBox="1"/>
            <p:nvPr/>
          </p:nvSpPr>
          <p:spPr>
            <a:xfrm>
              <a:off x="0" y="0"/>
              <a:ext cx="6995119" cy="1778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609600">
                <a:defRPr sz="2400"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t>As mulheres sustentam financeiramente 45% das famílias brasileiras mesmo ganhando menos. </a:t>
              </a:r>
            </a:p>
            <a:p>
              <a:pPr algn="ctr" defTabSz="609600">
                <a:defRPr sz="2400"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/>
            </a:p>
            <a:p>
              <a:pPr algn="ctr" defTabSz="609600">
                <a:defRPr sz="2400"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r>
                <a:t>O PIB global cresceria 35% com a igualdade de gênero </a:t>
              </a:r>
            </a:p>
          </p:txBody>
        </p:sp>
        <p:sp>
          <p:nvSpPr>
            <p:cNvPr id="227" name="edição 2020 da consultoria McKinsey"/>
            <p:cNvSpPr txBox="1"/>
            <p:nvPr/>
          </p:nvSpPr>
          <p:spPr>
            <a:xfrm>
              <a:off x="4021749" y="1623818"/>
              <a:ext cx="2423925" cy="281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defTabSz="1219200">
                <a:defRPr sz="1300" i="1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edição 2020 da consultoria McKinsey</a:t>
              </a:r>
            </a:p>
          </p:txBody>
        </p:sp>
      </p:grpSp>
      <p:sp>
        <p:nvSpPr>
          <p:cNvPr id="229" name="A Capacitação em profissões do futuro como  tecnologia, é estratégico para o desenvolvimento Social e Econômico e ampliação  da geração de empregos tornando o País mais competitivo"/>
          <p:cNvSpPr txBox="1"/>
          <p:nvPr/>
        </p:nvSpPr>
        <p:spPr>
          <a:xfrm>
            <a:off x="5228279" y="4357813"/>
            <a:ext cx="6685395" cy="1499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90000"/>
              </a:lnSpc>
              <a:defRPr sz="2500"/>
            </a:pPr>
            <a:r>
              <a:t>A </a:t>
            </a:r>
            <a:r>
              <a:rPr b="1"/>
              <a:t>Capacitação em profissões do futuro como  tecnologia</a:t>
            </a:r>
            <a:r>
              <a:t>, é </a:t>
            </a:r>
            <a:r>
              <a:rPr b="1"/>
              <a:t>estratégico</a:t>
            </a:r>
            <a:r>
              <a:t> para o </a:t>
            </a:r>
            <a:r>
              <a:rPr b="1"/>
              <a:t>desenvolvimento </a:t>
            </a:r>
            <a:r>
              <a:t>Social e Econômico e ampliação  da geração de empregos tornando o País mais competitivo</a:t>
            </a:r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02" y="1117747"/>
            <a:ext cx="3810001" cy="363220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51,2% de mulheres…"/>
          <p:cNvSpPr txBox="1"/>
          <p:nvPr/>
        </p:nvSpPr>
        <p:spPr>
          <a:xfrm>
            <a:off x="1505722" y="4902960"/>
            <a:ext cx="2326145" cy="1116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000"/>
            </a:pPr>
            <a:r>
              <a:t>51,2% de mulheres</a:t>
            </a:r>
          </a:p>
          <a:p>
            <a:pPr algn="ctr">
              <a:defRPr sz="2000"/>
            </a:pPr>
            <a:r>
              <a:t>54% Negros e Pardos </a:t>
            </a:r>
          </a:p>
          <a:p>
            <a:pPr algn="ctr">
              <a:defRPr sz="1500" i="1"/>
            </a:pPr>
            <a:r>
              <a:t>IBGE 2021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1" animBg="1" advAuto="0"/>
      <p:bldP spid="229" grpId="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Não tenha medo de falar e agir, a ausência da sua voz e ação é muito mais danoso…"/>
          <p:cNvSpPr txBox="1"/>
          <p:nvPr/>
        </p:nvSpPr>
        <p:spPr>
          <a:xfrm>
            <a:off x="5307460" y="1320852"/>
            <a:ext cx="6829528" cy="4604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28600" indent="-228600" defTabSz="457200">
              <a:lnSpc>
                <a:spcPct val="150000"/>
              </a:lnSpc>
              <a:buSzPct val="100000"/>
              <a:buAutoNum type="arabicPeriod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Não tenha medo de </a:t>
            </a:r>
            <a:r>
              <a:rPr b="1"/>
              <a:t>falar e agir</a:t>
            </a:r>
            <a:r>
              <a:t>, a </a:t>
            </a:r>
            <a:r>
              <a:rPr b="1"/>
              <a:t>ausência </a:t>
            </a:r>
            <a:r>
              <a:t>da sua voz e ação é muito </a:t>
            </a:r>
            <a:r>
              <a:rPr b="1"/>
              <a:t>mais danoso</a:t>
            </a:r>
          </a:p>
          <a:p>
            <a:pPr marL="228600" indent="-228600" defTabSz="457200">
              <a:lnSpc>
                <a:spcPct val="150000"/>
              </a:lnSpc>
              <a:buSzPct val="100000"/>
              <a:buAutoNum type="arabicPeriod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Use do sua </a:t>
            </a:r>
            <a:r>
              <a:rPr b="1"/>
              <a:t>liderança  para abrir portas</a:t>
            </a:r>
            <a:r>
              <a:t>,  </a:t>
            </a:r>
            <a:r>
              <a:rPr b="1"/>
              <a:t>remover barreiras</a:t>
            </a:r>
            <a:r>
              <a:t> e ser o exemplo de comportamento </a:t>
            </a:r>
          </a:p>
          <a:p>
            <a:pPr marL="228600" indent="-228600" defTabSz="457200">
              <a:lnSpc>
                <a:spcPct val="150000"/>
              </a:lnSpc>
              <a:buSzPct val="100000"/>
              <a:buAutoNum type="arabicPeriod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Preste </a:t>
            </a:r>
            <a:r>
              <a:rPr b="1"/>
              <a:t>atenção a comportamentos discriminatórios</a:t>
            </a:r>
            <a:r>
              <a:t> e preconceituosos;</a:t>
            </a:r>
          </a:p>
          <a:p>
            <a:pPr marL="228600" indent="-228600" defTabSz="457200">
              <a:lnSpc>
                <a:spcPct val="150000"/>
              </a:lnSpc>
              <a:buSzPct val="100000"/>
              <a:buAutoNum type="arabicPeriod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Não permita que </a:t>
            </a:r>
            <a:r>
              <a:rPr b="1"/>
              <a:t>DEI seja apenas um programa do RH </a:t>
            </a:r>
            <a:r>
              <a:t>(Pilar estratégico da empresa e seu pessoal)</a:t>
            </a:r>
          </a:p>
          <a:p>
            <a:pPr marL="228600" indent="-228600" defTabSz="457200">
              <a:lnSpc>
                <a:spcPct val="150000"/>
              </a:lnSpc>
              <a:buSzPct val="100000"/>
              <a:buAutoNum type="arabicPeriod"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Inicie essa jornada pela sua </a:t>
            </a:r>
            <a:r>
              <a:rPr b="1"/>
              <a:t>própria educação</a:t>
            </a:r>
            <a:r>
              <a:t>. Ouça as vozes dos minorizados</a:t>
            </a:r>
          </a:p>
        </p:txBody>
      </p:sp>
      <p:sp>
        <p:nvSpPr>
          <p:cNvPr id="234" name="Todos fazemos parte da diversidade, pois somos diferentes…"/>
          <p:cNvSpPr txBox="1"/>
          <p:nvPr/>
        </p:nvSpPr>
        <p:spPr>
          <a:xfrm>
            <a:off x="1818798" y="46024"/>
            <a:ext cx="8554404" cy="1030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lnSpc>
                <a:spcPct val="150000"/>
              </a:lnSpc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Todos fazemos parte da diversidade, pois somos diferentes</a:t>
            </a:r>
          </a:p>
          <a:p>
            <a:pPr algn="ctr" defTabSz="457200">
              <a:lnSpc>
                <a:spcPct val="150000"/>
              </a:lnSpc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Mas como fomentar esta consciência?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/>
          <a:srcRect l="7847" r="22670"/>
          <a:stretch>
            <a:fillRect/>
          </a:stretch>
        </p:blipFill>
        <p:spPr>
          <a:xfrm>
            <a:off x="-493370" y="1339850"/>
            <a:ext cx="5523972" cy="417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</Words>
  <Application>Microsoft Office PowerPoint</Application>
  <PresentationFormat>Widescreen</PresentationFormat>
  <Paragraphs>82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8" baseType="lpstr">
      <vt:lpstr>Arial</vt:lpstr>
      <vt:lpstr>Calibri</vt:lpstr>
      <vt:lpstr>Calibri Light</vt:lpstr>
      <vt:lpstr>Gill Sans</vt:lpstr>
      <vt:lpstr>Gill Sans Light</vt:lpstr>
      <vt:lpstr>Helvetica Neue</vt:lpstr>
      <vt:lpstr>Helvetica Neue Light</vt:lpstr>
      <vt:lpstr>Helvetica Neue Thin</vt:lpstr>
      <vt:lpstr>Microsoft Sans Serif</vt:lpstr>
      <vt:lpstr>Mogathe</vt:lpstr>
      <vt:lpstr>Raleway</vt:lpstr>
      <vt:lpstr>Sitka Text</vt:lpstr>
      <vt:lpstr>Work Sans Black Italic</vt:lpstr>
      <vt:lpstr>Work Sans Medium Roman</vt:lpstr>
      <vt:lpstr>Office Theme</vt:lpstr>
      <vt:lpstr>Apresentação do PowerPoint</vt:lpstr>
      <vt:lpstr>Conselheira, Consultora, Palestrante, investidora Anjo e Voluntária</vt:lpstr>
      <vt:lpstr>Apresentação do PowerPoint</vt:lpstr>
      <vt:lpstr>Apresentação do PowerPoint</vt:lpstr>
      <vt:lpstr>Por quê a D&amp;I devem estar na agenda estratégica das empresas?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Victor Hugo / SUPEV</dc:creator>
  <cp:lastModifiedBy>Victor Hugo / SUPEV</cp:lastModifiedBy>
  <cp:revision>1</cp:revision>
  <dcterms:modified xsi:type="dcterms:W3CDTF">2023-04-24T18:13:43Z</dcterms:modified>
</cp:coreProperties>
</file>