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9" r:id="rId2"/>
    <p:sldId id="293" r:id="rId3"/>
    <p:sldId id="283" r:id="rId4"/>
    <p:sldId id="284" r:id="rId5"/>
    <p:sldId id="287" r:id="rId6"/>
    <p:sldId id="297" r:id="rId7"/>
    <p:sldId id="298" r:id="rId8"/>
    <p:sldId id="299" r:id="rId9"/>
    <p:sldId id="300" r:id="rId10"/>
    <p:sldId id="301" r:id="rId11"/>
    <p:sldId id="303" r:id="rId12"/>
    <p:sldId id="302" r:id="rId13"/>
    <p:sldId id="296" r:id="rId14"/>
    <p:sldId id="288" r:id="rId15"/>
    <p:sldId id="289" r:id="rId16"/>
    <p:sldId id="291" r:id="rId17"/>
    <p:sldId id="292" r:id="rId18"/>
    <p:sldId id="258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8033"/>
    <a:srgbClr val="5281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4103" autoAdjust="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2A66E-D9D2-1246-A7A3-2D183432436B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559CA-CC5D-B44D-BCD4-B9A06B7F21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81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8780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7638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2351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2720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1008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8799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10069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33884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878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480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088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5930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1213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576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0531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475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713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E21413-881B-4539-B8DB-B15951AA9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9CF2F83-DC4C-D7DF-05EF-10FE331CD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09A3563-F640-A368-ED20-19DAA92E4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0B8EF06-106E-FF66-1376-8FEB10485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0B37B9E-4AAD-0AC4-9A8B-EF865C2E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11246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F99A579-919A-891D-0992-5C17EE69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71D81997-5DD6-7813-221C-09C3D4EA2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6017853-A734-C4B5-B155-B7B0C9670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1E6035B-67A0-74A7-B56D-3DDD482C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D42FC29-F5D1-E3AB-5D87-DEC860AF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67421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95047B7-ABD1-B035-165E-12BB5CB19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EC565AA-9AE0-9FDB-66CB-65A6E62A16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5E76836-92A1-7C51-1342-CB6B7D20C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FCCD459-C607-EF44-CDB7-C3281D541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A4B25EA-B599-C1B8-D897-7F058BD2C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7732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15D3104-E917-40B8-B4EB-B8D8CADC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53386BE-C3B7-0BC4-E5A7-F73C7EA70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93BE3AF-902E-9F19-C2C5-7228A8FB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AF04336-7799-37B4-1E8B-2C0FE7CDA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AAA404F-7E96-AA4A-5549-28EFD42CD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4276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F68634E-CAEE-AB26-D606-D32EAE641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393CF4F-E8CB-F6D0-15E7-53DB65D77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CA44DAA-AC7D-74D3-9ED6-B22DABD75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8DD0357-6FA1-636F-5FAB-FC787B92E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6C4DFED-F770-C883-1B01-A56B88C20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44153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B72F4D-CD74-4875-A1B6-99CA9DD8D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086D62E-AD61-6DB1-9DCF-211DA88054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183D1072-0156-50C5-F209-18FD99087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2A3D955-132F-01A2-C2B8-9659379FE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16F7F07-15D0-E391-2E5D-8BFD0412D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5742A080-099E-A578-904F-F130B9707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12877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953CBA1-A174-CC2A-6B26-C87B44276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23F7C7C-D7D2-95F9-4417-E37D1FCB8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BCB6AAC7-25D9-B055-FA69-66428D764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CDA93D0A-FC97-F2FD-5AA1-027AFA4FB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8B46C26F-35FB-7B4C-D33B-859D35DE8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A2F81411-1AF3-B391-9620-39693FD2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30211EB4-585C-EC05-D24F-C56310B0D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538304C4-84DE-05B1-FC52-452D6665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140856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739867-8717-D532-B6F1-9641F1C5E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B344B2FF-614D-8520-6344-C0985518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3DA84340-C823-A242-254C-B038CF31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4EFCD596-45BC-F392-36F4-ADFD6A307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67123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7B725601-5F8F-9507-A9B6-9383282CF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0D0069A4-436A-F71C-9D11-3763F70F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24BA501C-6F89-40FE-99B1-71F89528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6228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685C917-A275-360D-B03F-7B462BA6F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6AD19B5-82B5-CEF8-7E18-91B604D64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C174F9FE-CB0E-628A-D639-82E7A17DA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C747B1C-9E54-C74B-ED82-165121D09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EC9C5E56-5D95-3039-A6DC-7C4343EC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ED8F1A08-0B60-10F0-0203-D0EA44C15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55760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8E1C55-ACAF-2CE2-DC18-89962C87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DF2122FA-445D-BB04-BDD2-743CBADC25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F672BC8-6295-AB30-DEE1-519B3BE07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BAC1C1E-1E98-3CCC-D2DA-BF1E47105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A5B814C6-7B90-695E-9C0D-089F3D477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5421D93-14B2-A01A-628B-6B5D90F47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630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EB32FA57-1759-7C0C-A02C-0176AE45B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1BCFD834-3B3C-A610-80EC-ADFF07599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58FA1F7-B382-CB5E-CEFB-269564903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B3065-22E6-0247-972D-D86D18F104FE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3318A7F-ED9A-62E8-1B67-815B783F3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0BA9866-CA55-0224-3C95-F80AFDFB6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21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iângulo 46">
            <a:extLst>
              <a:ext uri="{FF2B5EF4-FFF2-40B4-BE49-F238E27FC236}">
                <a16:creationId xmlns:a16="http://schemas.microsoft.com/office/drawing/2014/main" xmlns="" id="{318889FB-A539-8A8C-91A0-9E6338E23001}"/>
              </a:ext>
            </a:extLst>
          </p:cNvPr>
          <p:cNvSpPr/>
          <p:nvPr/>
        </p:nvSpPr>
        <p:spPr>
          <a:xfrm rot="10800000" flipV="1">
            <a:off x="854438" y="329784"/>
            <a:ext cx="10947816" cy="6339416"/>
          </a:xfrm>
          <a:prstGeom prst="triangle">
            <a:avLst>
              <a:gd name="adj" fmla="val 8404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D5A2845-88B3-1232-8544-4C8BFEAB7C9F}"/>
              </a:ext>
            </a:extLst>
          </p:cNvPr>
          <p:cNvSpPr txBox="1"/>
          <p:nvPr/>
        </p:nvSpPr>
        <p:spPr>
          <a:xfrm>
            <a:off x="252663" y="228600"/>
            <a:ext cx="11249526" cy="7048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200" dirty="0">
                <a:solidFill>
                  <a:srgbClr val="038033"/>
                </a:solidFill>
                <a:latin typeface="DIN Alternate" panose="020B0500000000000000" pitchFamily="34" charset="77"/>
              </a:rPr>
              <a:t>OFICINA BRASIL FIDES DE INOVAÇÃO EM SEGUROS </a:t>
            </a:r>
          </a:p>
          <a:p>
            <a:pPr>
              <a:lnSpc>
                <a:spcPct val="150000"/>
              </a:lnSpc>
            </a:pPr>
            <a:r>
              <a:rPr lang="pt-BR" sz="2200" dirty="0">
                <a:solidFill>
                  <a:srgbClr val="038033"/>
                </a:solidFill>
                <a:latin typeface="DIN Alternate" panose="020B0500000000000000" pitchFamily="34" charset="77"/>
              </a:rPr>
              <a:t>EIXO TEMÁTICO: </a:t>
            </a:r>
            <a:r>
              <a:rPr lang="pt-BR" sz="34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SUSTENTABILIDADE</a:t>
            </a:r>
          </a:p>
          <a:p>
            <a:pPr>
              <a:lnSpc>
                <a:spcPct val="200000"/>
              </a:lnSpc>
            </a:pPr>
            <a:endParaRPr lang="pt-BR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  <a:p>
            <a:pPr>
              <a:lnSpc>
                <a:spcPct val="200000"/>
              </a:lnSpc>
            </a:pPr>
            <a:r>
              <a:rPr lang="pt-BR" sz="34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Acompanhamento </a:t>
            </a:r>
            <a:r>
              <a:rPr lang="pt-BR" sz="34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da </a:t>
            </a:r>
            <a:r>
              <a:rPr lang="pt-BR" sz="34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regulação brasileira de seguros </a:t>
            </a:r>
          </a:p>
          <a:p>
            <a:pPr>
              <a:lnSpc>
                <a:spcPct val="200000"/>
              </a:lnSpc>
            </a:pPr>
            <a:endParaRPr lang="pt-BR" sz="2800" dirty="0" smtClean="0">
              <a:solidFill>
                <a:srgbClr val="038033"/>
              </a:solidFill>
              <a:latin typeface="DIN Alternate" panose="020B0500000000000000" pitchFamily="34" charset="77"/>
            </a:endParaRPr>
          </a:p>
          <a:p>
            <a:pPr lvl="4">
              <a:lnSpc>
                <a:spcPct val="150000"/>
              </a:lnSpc>
            </a:pPr>
            <a:r>
              <a:rPr lang="pt-BR" sz="2800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César Neves  </a:t>
            </a:r>
            <a:endParaRPr lang="pt-BR" sz="2800" dirty="0">
              <a:solidFill>
                <a:srgbClr val="038033"/>
              </a:solidFill>
              <a:latin typeface="DIN Alternate" panose="020B0500000000000000" pitchFamily="34" charset="77"/>
            </a:endParaRPr>
          </a:p>
          <a:p>
            <a:pPr lvl="4">
              <a:lnSpc>
                <a:spcPct val="150000"/>
              </a:lnSpc>
            </a:pPr>
            <a:r>
              <a:rPr lang="pt-BR" sz="2800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Victor França</a:t>
            </a:r>
          </a:p>
          <a:p>
            <a:pPr>
              <a:lnSpc>
                <a:spcPct val="200000"/>
              </a:lnSpc>
            </a:pPr>
            <a:endParaRPr lang="pt-BR" sz="2800" dirty="0">
              <a:latin typeface="DIN Alternate" panose="020B0500000000000000" pitchFamily="34" charset="77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AEA80FCF-A107-D811-8E53-9FAA9183028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46460" y="5598133"/>
            <a:ext cx="4345540" cy="117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9661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180193" y="5274902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6940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Circular Susep nº 666/22 (cont.)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1670348" y="2040542"/>
            <a:ext cx="51368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Gestão dos Riscos</a:t>
            </a:r>
          </a:p>
          <a:p>
            <a:pPr marL="342900" indent="-342900">
              <a:buFont typeface="Wingdings" pitchFamily="2" charset="2"/>
              <a:buChar char="§"/>
            </a:pPr>
            <a:endParaRPr lang="pt-BR" sz="2800" dirty="0" smtClean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Política de Sustentabilidade</a:t>
            </a: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 smtClean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Relatório de Sustentabilidade</a:t>
            </a: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  <p:cxnSp>
        <p:nvCxnSpPr>
          <p:cNvPr id="35" name="Conector reto 34"/>
          <p:cNvCxnSpPr/>
          <p:nvPr/>
        </p:nvCxnSpPr>
        <p:spPr>
          <a:xfrm>
            <a:off x="6917302" y="3198236"/>
            <a:ext cx="0" cy="2210544"/>
          </a:xfrm>
          <a:prstGeom prst="line">
            <a:avLst/>
          </a:prstGeom>
          <a:ln w="412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>
            <a:off x="6359995" y="4851400"/>
            <a:ext cx="557307" cy="0"/>
          </a:xfrm>
          <a:prstGeom prst="line">
            <a:avLst/>
          </a:prstGeom>
          <a:ln w="412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13"/>
          <p:cNvSpPr txBox="1"/>
          <p:nvPr/>
        </p:nvSpPr>
        <p:spPr>
          <a:xfrm>
            <a:off x="6807200" y="3198236"/>
            <a:ext cx="464783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lvl="1" indent="-228600"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000" dirty="0" smtClean="0">
                <a:cs typeface="Calibri"/>
              </a:rPr>
              <a:t>Acompanhamento </a:t>
            </a:r>
            <a:r>
              <a:rPr lang="pt-BR" sz="2000" dirty="0">
                <a:cs typeface="Calibri"/>
              </a:rPr>
              <a:t>de ações</a:t>
            </a:r>
          </a:p>
          <a:p>
            <a:pPr marL="685800" lvl="1" indent="-228600"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000" dirty="0" smtClean="0">
                <a:cs typeface="Calibri"/>
              </a:rPr>
              <a:t>Gestão de Riscos (TCFD):</a:t>
            </a:r>
          </a:p>
          <a:p>
            <a:pPr marL="1143000" lvl="2" indent="-228600"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000" dirty="0" smtClean="0">
                <a:cs typeface="Calibri"/>
              </a:rPr>
              <a:t>Obrigatório - Divulgações qualitativas</a:t>
            </a:r>
            <a:endParaRPr lang="pt-BR" sz="2000" dirty="0">
              <a:cs typeface="Calibri"/>
            </a:endParaRPr>
          </a:p>
          <a:p>
            <a:pPr marL="1143000" lvl="2" indent="-228600"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000" dirty="0" smtClean="0">
                <a:cs typeface="Calibri"/>
              </a:rPr>
              <a:t>Facultativo - métricas/metas (quantitativo); oportunidades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55453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180193" y="5274902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6940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Circular Susep nº 666/22 (cont.)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0348" y="1835543"/>
            <a:ext cx="9144000" cy="4169198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1565417" y="124964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Relatório de Sustentabilidade – Comparação com TCFD</a:t>
            </a: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8790108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1565417" y="15582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Etapas e prazos</a:t>
            </a: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  <p:sp>
        <p:nvSpPr>
          <p:cNvPr id="3" name="Paralelogram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 flipV="1">
            <a:off x="114667" y="123419"/>
            <a:ext cx="11962666" cy="1060400"/>
          </a:xfrm>
          <a:prstGeom prst="parallelogram">
            <a:avLst>
              <a:gd name="adj" fmla="val 85466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riângul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4345618" y="5458056"/>
            <a:ext cx="7703878" cy="1276524"/>
          </a:xfrm>
          <a:prstGeom prst="triangle">
            <a:avLst>
              <a:gd name="adj" fmla="val 4281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7FA4E8D4-10E1-7428-8639-CAF0C40BC7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 rot="16200000">
            <a:off x="940547" y="4454702"/>
            <a:ext cx="1249740" cy="358140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0B9D2609-61A5-21A2-6718-30457E9062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9327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Implementação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05226"/>
              </p:ext>
            </p:extLst>
          </p:nvPr>
        </p:nvGraphicFramePr>
        <p:xfrm>
          <a:off x="1670348" y="2467227"/>
          <a:ext cx="8095951" cy="1752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78089"/>
                <a:gridCol w="2205954"/>
                <a:gridCol w="2205954"/>
                <a:gridCol w="220595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Segmento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Política</a:t>
                      </a:r>
                      <a:r>
                        <a:rPr lang="pt-BR" baseline="0" dirty="0" smtClean="0"/>
                        <a:t> de Sustentabilidade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Gestão de Riscos de Sustentabilidade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Relatório de Sustentabilidade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38033"/>
                          </a:solidFill>
                        </a:rPr>
                        <a:t>2022/12</a:t>
                      </a:r>
                      <a:endParaRPr lang="pt-BR" b="1" dirty="0">
                        <a:solidFill>
                          <a:srgbClr val="0380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2023/12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2024/06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38033"/>
                          </a:solidFill>
                        </a:rPr>
                        <a:t>2023/02</a:t>
                      </a:r>
                      <a:endParaRPr lang="pt-BR" b="1" dirty="0">
                        <a:solidFill>
                          <a:srgbClr val="0380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2024/02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2025/06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S2 e S3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2023/04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2024/04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2025/06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3978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709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Perspectivas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767730" y="1571576"/>
            <a:ext cx="10383252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Parceria do </a:t>
            </a:r>
            <a:r>
              <a:rPr lang="pt-BR" sz="2800" dirty="0" smtClean="0"/>
              <a:t>setor </a:t>
            </a:r>
            <a:r>
              <a:rPr lang="pt-BR" sz="2800" dirty="0" smtClean="0"/>
              <a:t>de </a:t>
            </a:r>
            <a:r>
              <a:rPr lang="pt-BR" sz="2800" dirty="0" smtClean="0"/>
              <a:t>seguros </a:t>
            </a:r>
            <a:r>
              <a:rPr lang="pt-BR" sz="2800" dirty="0" smtClean="0"/>
              <a:t>e Governo no gerenciamento do risco e soluções para eventos </a:t>
            </a:r>
            <a:r>
              <a:rPr lang="pt-BR" sz="2800" dirty="0" smtClean="0"/>
              <a:t>climáticos</a:t>
            </a:r>
            <a:endParaRPr lang="pt-BR" sz="26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Colaboração na transição para uma economia de baixo carbono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 Integração do risco de sustentabilidade a operação da seguradora: </a:t>
            </a:r>
            <a:r>
              <a:rPr lang="pt-BR" sz="2800" dirty="0"/>
              <a:t>riscos tradicionais, divulgações tradicionais e </a:t>
            </a:r>
            <a:r>
              <a:rPr lang="pt-BR" sz="2800" dirty="0" smtClean="0"/>
              <a:t>desenvolvimento de produtos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Clientes, potenciais clientes, investidores e </a:t>
            </a:r>
            <a:r>
              <a:rPr lang="pt-BR" sz="2800" dirty="0" err="1" smtClean="0"/>
              <a:t>stakeholders</a:t>
            </a:r>
            <a:r>
              <a:rPr lang="pt-BR" sz="2800" dirty="0" smtClean="0"/>
              <a:t> em geral devem conhecer a política de sustentabilidade e as divulgações </a:t>
            </a:r>
            <a:r>
              <a:rPr lang="pt-BR" sz="2800" dirty="0"/>
              <a:t>financeiras relacionadas à </a:t>
            </a:r>
            <a:r>
              <a:rPr lang="pt-BR" sz="2800" dirty="0" smtClean="0"/>
              <a:t>sustentabilidade para tomada de decisão</a:t>
            </a:r>
            <a:endParaRPr lang="pt-BR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just"/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lvl="1" algn="just"/>
            <a:endParaRPr lang="pt-BR" sz="2800" i="1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0289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709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Futuro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745958" y="1836586"/>
            <a:ext cx="10383252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Estabelecer critérios para qualificar atividade econômica e linhas de negócio como sustentáveis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Harmonizar os critérios de gestão de risco e de divulgação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Ferramenta para desenvolvimento de “produtos verdes”, precificação, subscrição, provisionamento, análise da carteira de ativos, EGR, redução do risco </a:t>
            </a:r>
            <a:r>
              <a:rPr lang="pt-BR" sz="2400" dirty="0" err="1" smtClean="0"/>
              <a:t>reputacional</a:t>
            </a:r>
            <a:r>
              <a:rPr lang="pt-BR" sz="2400" dirty="0" smtClean="0"/>
              <a:t>, análise de apetite ao risco ASG, prevenção de </a:t>
            </a:r>
            <a:r>
              <a:rPr lang="pt-BR" sz="2400" dirty="0" err="1" smtClean="0"/>
              <a:t>greenwashing</a:t>
            </a:r>
            <a:r>
              <a:rPr lang="pt-BR" sz="2400" dirty="0" smtClean="0"/>
              <a:t> e identificação de oportunidades de negócios.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/>
              <a:t>Voluntárias – setoriais ou Mandatórias </a:t>
            </a:r>
            <a:r>
              <a:rPr lang="pt-BR" sz="2400" dirty="0" smtClean="0"/>
              <a:t>– </a:t>
            </a:r>
            <a:r>
              <a:rPr lang="pt-BR" sz="2400" dirty="0" err="1" smtClean="0"/>
              <a:t>multissetoriais</a:t>
            </a:r>
            <a:r>
              <a:rPr lang="pt-BR" sz="2400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Classificação: por setores da </a:t>
            </a:r>
            <a:r>
              <a:rPr lang="pt-BR" sz="2400" dirty="0" smtClean="0"/>
              <a:t>economia, </a:t>
            </a:r>
            <a:r>
              <a:rPr lang="pt-BR" sz="2400" dirty="0" smtClean="0"/>
              <a:t>linhas de </a:t>
            </a:r>
            <a:r>
              <a:rPr lang="pt-BR" sz="2400" dirty="0" smtClean="0"/>
              <a:t>negócios...</a:t>
            </a:r>
            <a:endParaRPr lang="pt-BR" sz="24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b="1" dirty="0" smtClean="0"/>
              <a:t>Susep</a:t>
            </a:r>
            <a:r>
              <a:rPr lang="pt-BR" sz="2400" dirty="0" smtClean="0"/>
              <a:t> </a:t>
            </a:r>
            <a:r>
              <a:rPr lang="pt-BR" sz="2400" dirty="0" smtClean="0"/>
              <a:t>apoia </a:t>
            </a:r>
            <a:r>
              <a:rPr lang="pt-BR" sz="2400" dirty="0"/>
              <a:t>o desenvolvimento de </a:t>
            </a:r>
            <a:r>
              <a:rPr lang="pt-BR" sz="2400" dirty="0" smtClean="0"/>
              <a:t>taxonomia </a:t>
            </a:r>
            <a:r>
              <a:rPr lang="pt-BR" sz="2400" dirty="0" smtClean="0"/>
              <a:t>própria para </a:t>
            </a:r>
            <a:r>
              <a:rPr lang="pt-BR" sz="2400" dirty="0"/>
              <a:t>o </a:t>
            </a:r>
            <a:r>
              <a:rPr lang="pt-BR" sz="2400" dirty="0" smtClean="0"/>
              <a:t>setor de seguros</a:t>
            </a:r>
            <a:endParaRPr lang="pt-BR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just"/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lvl="1" algn="just"/>
            <a:endParaRPr lang="pt-BR" sz="2800" i="1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187450" y="1172210"/>
            <a:ext cx="709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Taxonomia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2107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709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Futuro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800387" y="2257376"/>
            <a:ext cx="1038325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Fornecem benefícios climáticos, ambientais ou sociais à sociedade.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Política de sustentabilidade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Exemplo: seguro para proteção de projetos de captura e armazenamento de carbono ou outro GEE, seguros paramétricos ...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b="1" dirty="0"/>
              <a:t>Susep</a:t>
            </a:r>
            <a:r>
              <a:rPr lang="pt-BR" sz="2600" dirty="0"/>
              <a:t> apoiará </a:t>
            </a:r>
            <a:r>
              <a:rPr lang="pt-BR" sz="2600" dirty="0" smtClean="0"/>
              <a:t>seu desenvolvimento</a:t>
            </a:r>
            <a:endParaRPr lang="pt-BR" sz="26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187450" y="1309874"/>
            <a:ext cx="70926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3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Produtos “Verdes”</a:t>
            </a:r>
            <a:endParaRPr lang="pt-BR" sz="33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376433" y="4717102"/>
            <a:ext cx="70926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3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Produtos Adequados</a:t>
            </a:r>
            <a:endParaRPr lang="pt-BR" sz="33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680644" y="5317266"/>
            <a:ext cx="103832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err="1" smtClean="0"/>
              <a:t>Suitability</a:t>
            </a:r>
            <a:r>
              <a:rPr lang="pt-BR" sz="2600" dirty="0" smtClean="0"/>
              <a:t> - riscos de sustentabilidade.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/>
              <a:t>Treinamento </a:t>
            </a:r>
            <a:r>
              <a:rPr lang="pt-BR" sz="2600" dirty="0" smtClean="0"/>
              <a:t>do marketing e </a:t>
            </a:r>
            <a:r>
              <a:rPr lang="pt-BR" sz="2600" dirty="0"/>
              <a:t>corretores sobre </a:t>
            </a:r>
            <a:r>
              <a:rPr lang="pt-BR" sz="2600" dirty="0" smtClean="0"/>
              <a:t>ASG (</a:t>
            </a:r>
            <a:r>
              <a:rPr lang="pt-BR" sz="2600" i="1" dirty="0" smtClean="0"/>
              <a:t>PSI1</a:t>
            </a:r>
            <a:r>
              <a:rPr lang="pt-BR" sz="2600" dirty="0" smtClean="0"/>
              <a:t>)</a:t>
            </a:r>
            <a:endParaRPr lang="pt-BR" sz="2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/>
              <a:t>Evitar </a:t>
            </a:r>
            <a:r>
              <a:rPr lang="pt-BR" sz="2600" dirty="0" err="1"/>
              <a:t>judicialização</a:t>
            </a:r>
            <a:r>
              <a:rPr lang="pt-BR" sz="2600" dirty="0"/>
              <a:t> e risco </a:t>
            </a:r>
            <a:r>
              <a:rPr lang="pt-BR" sz="2600" dirty="0" err="1"/>
              <a:t>reputacional</a:t>
            </a:r>
            <a:endParaRPr lang="pt-BR" sz="2600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5739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709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Futuro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800387" y="2257376"/>
            <a:ext cx="1038325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Construção de base de </a:t>
            </a:r>
            <a:r>
              <a:rPr lang="pt-BR" sz="2600" dirty="0" smtClean="0"/>
              <a:t>dados/cenários </a:t>
            </a:r>
            <a:r>
              <a:rPr lang="pt-BR" sz="2600" dirty="0" smtClean="0"/>
              <a:t>para riscos </a:t>
            </a:r>
            <a:r>
              <a:rPr lang="pt-BR" sz="2600" dirty="0" smtClean="0"/>
              <a:t>climáticos  (ex. NGFS)</a:t>
            </a:r>
            <a:endParaRPr lang="pt-BR" sz="26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Modelos preditivos relacionados ao risco climáticos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Capacitação de atuários e outros especialistas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b="1" dirty="0" smtClean="0"/>
              <a:t>Susep</a:t>
            </a:r>
            <a:r>
              <a:rPr lang="pt-BR" sz="2600" dirty="0" smtClean="0"/>
              <a:t> </a:t>
            </a:r>
            <a:r>
              <a:rPr lang="pt-BR" sz="2600" dirty="0"/>
              <a:t>apoiará </a:t>
            </a:r>
            <a:r>
              <a:rPr lang="pt-BR" sz="2600" dirty="0" smtClean="0"/>
              <a:t>projetos relacionados ao tema</a:t>
            </a:r>
            <a:endParaRPr lang="pt-BR" sz="2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0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187450" y="1309874"/>
            <a:ext cx="70926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3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Dados / Ferramentas Preditivas </a:t>
            </a:r>
            <a:endParaRPr lang="pt-BR" sz="33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187449" y="4159475"/>
            <a:ext cx="102643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3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Acompanhar o desenvolvimento do mercado de carbono</a:t>
            </a:r>
            <a:endParaRPr lang="pt-BR" sz="33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904374" y="5359804"/>
            <a:ext cx="103832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Investimentos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 smtClean="0"/>
              <a:t>Produtos</a:t>
            </a:r>
            <a:endParaRPr lang="pt-BR" sz="2600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7922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709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Futuro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789502" y="2745114"/>
            <a:ext cx="1038325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Desenvolvimento de métricas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ORSA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Teste de Estresse / Análise de cenários climáticos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Mensuração de ativos, provisões e capital baseado em risco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Divulgações </a:t>
            </a:r>
            <a:r>
              <a:rPr lang="pt-BR" sz="2800" dirty="0"/>
              <a:t>financeiras relacionadas à sustentabilidade</a:t>
            </a:r>
            <a:endParaRPr lang="pt-BR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0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187450" y="1309874"/>
            <a:ext cx="9023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Abordagem quantitativa dos riscos de sustentabilidade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4425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riângulo 49">
            <a:extLst>
              <a:ext uri="{FF2B5EF4-FFF2-40B4-BE49-F238E27FC236}">
                <a16:creationId xmlns:a16="http://schemas.microsoft.com/office/drawing/2014/main" xmlns="" id="{B4253356-234A-03FF-6644-432783CD8BCA}"/>
              </a:ext>
            </a:extLst>
          </p:cNvPr>
          <p:cNvSpPr/>
          <p:nvPr/>
        </p:nvSpPr>
        <p:spPr>
          <a:xfrm rot="10800000" flipV="1">
            <a:off x="134909" y="1109272"/>
            <a:ext cx="12057089" cy="5643797"/>
          </a:xfrm>
          <a:prstGeom prst="triangle">
            <a:avLst>
              <a:gd name="adj" fmla="val 17532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CB7E46F4-CB17-D421-681A-431A17534C84}"/>
              </a:ext>
            </a:extLst>
          </p:cNvPr>
          <p:cNvSpPr txBox="1"/>
          <p:nvPr/>
        </p:nvSpPr>
        <p:spPr>
          <a:xfrm>
            <a:off x="1011198" y="1109271"/>
            <a:ext cx="426621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400" b="1" spc="300" dirty="0">
                <a:solidFill>
                  <a:srgbClr val="038033"/>
                </a:solidFill>
                <a:latin typeface="DIN Alternate" panose="020B0500000000000000" pitchFamily="34" charset="77"/>
              </a:rPr>
              <a:t>OBRIGADO!</a:t>
            </a:r>
            <a:endParaRPr lang="pt-BR" sz="54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D75715AE-D7BE-19FF-5FD2-331AE56FEFEE}"/>
              </a:ext>
            </a:extLst>
          </p:cNvPr>
          <p:cNvSpPr txBox="1"/>
          <p:nvPr/>
        </p:nvSpPr>
        <p:spPr>
          <a:xfrm>
            <a:off x="1469123" y="6200838"/>
            <a:ext cx="3079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youtube.com</a:t>
            </a:r>
            <a:r>
              <a:rPr lang="pt-BR" b="1" spc="150" dirty="0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/</a:t>
            </a:r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suseptv</a:t>
            </a:r>
            <a:endParaRPr lang="pt-BR" b="1" spc="150" dirty="0">
              <a:solidFill>
                <a:srgbClr val="038033"/>
              </a:solidFill>
              <a:ea typeface="Silom" pitchFamily="2" charset="-34"/>
              <a:cs typeface="Silom" pitchFamily="2" charset="-34"/>
            </a:endParaRPr>
          </a:p>
        </p:txBody>
      </p:sp>
      <p:pic>
        <p:nvPicPr>
          <p:cNvPr id="10" name="Imagem 9" descr="Ícone&#10;&#10;Descrição gerada automaticamente">
            <a:extLst>
              <a:ext uri="{FF2B5EF4-FFF2-40B4-BE49-F238E27FC236}">
                <a16:creationId xmlns:a16="http://schemas.microsoft.com/office/drawing/2014/main" xmlns="" id="{91689AC5-E684-4E98-376F-125B4DC35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123" y="6172704"/>
            <a:ext cx="518762" cy="518762"/>
          </a:xfrm>
          <a:prstGeom prst="rect">
            <a:avLst/>
          </a:prstGeom>
        </p:spPr>
      </p:pic>
      <p:pic>
        <p:nvPicPr>
          <p:cNvPr id="2058" name="Picture 10" descr="Microsoft Apps">
            <a:extLst>
              <a:ext uri="{FF2B5EF4-FFF2-40B4-BE49-F238E27FC236}">
                <a16:creationId xmlns:a16="http://schemas.microsoft.com/office/drawing/2014/main" xmlns="" id="{AF8318A2-CDAD-58B7-051D-2442F88F2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073" y="6200838"/>
            <a:ext cx="369335" cy="36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8C163B50-93AE-03BD-DE4D-D1B062EEFD96}"/>
              </a:ext>
            </a:extLst>
          </p:cNvPr>
          <p:cNvSpPr txBox="1"/>
          <p:nvPr/>
        </p:nvSpPr>
        <p:spPr>
          <a:xfrm>
            <a:off x="4747366" y="6200838"/>
            <a:ext cx="2265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spc="150" dirty="0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@</a:t>
            </a:r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susepgovbr</a:t>
            </a:r>
            <a:endParaRPr lang="pt-BR" b="1" spc="150" dirty="0">
              <a:solidFill>
                <a:srgbClr val="038033"/>
              </a:solidFill>
              <a:ea typeface="Silom" pitchFamily="2" charset="-34"/>
              <a:cs typeface="Silom" pitchFamily="2" charset="-34"/>
            </a:endParaRPr>
          </a:p>
        </p:txBody>
      </p:sp>
      <p:pic>
        <p:nvPicPr>
          <p:cNvPr id="13" name="Imagem 1">
            <a:extLst>
              <a:ext uri="{FF2B5EF4-FFF2-40B4-BE49-F238E27FC236}">
                <a16:creationId xmlns:a16="http://schemas.microsoft.com/office/drawing/2014/main" xmlns="" id="{82A3F6F0-B973-58A3-72B1-6FCD3EE40B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572" y="6260519"/>
            <a:ext cx="295633" cy="295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23F9338F-62C6-A121-2B46-7390EBEF8393}"/>
              </a:ext>
            </a:extLst>
          </p:cNvPr>
          <p:cNvSpPr txBox="1"/>
          <p:nvPr/>
        </p:nvSpPr>
        <p:spPr>
          <a:xfrm>
            <a:off x="7674594" y="6200838"/>
            <a:ext cx="21167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susep</a:t>
            </a:r>
            <a:endParaRPr lang="pt-BR" b="1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28174071-86D8-BC6E-7B36-3BA302182AD0}"/>
              </a:ext>
            </a:extLst>
          </p:cNvPr>
          <p:cNvSpPr txBox="1"/>
          <p:nvPr/>
        </p:nvSpPr>
        <p:spPr>
          <a:xfrm>
            <a:off x="8812124" y="6200838"/>
            <a:ext cx="25902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www.gov.br</a:t>
            </a:r>
            <a:r>
              <a:rPr lang="pt-BR" b="1" spc="150" dirty="0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/</a:t>
            </a:r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susep</a:t>
            </a:r>
            <a:endParaRPr lang="pt-BR" b="1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91260C12-456B-B5A1-EBE4-CD8AD938941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8804735" y="5100942"/>
            <a:ext cx="2459981" cy="115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8072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iângulo 46">
            <a:extLst>
              <a:ext uri="{FF2B5EF4-FFF2-40B4-BE49-F238E27FC236}">
                <a16:creationId xmlns:a16="http://schemas.microsoft.com/office/drawing/2014/main" xmlns="" id="{318889FB-A539-8A8C-91A0-9E6338E23001}"/>
              </a:ext>
            </a:extLst>
          </p:cNvPr>
          <p:cNvSpPr/>
          <p:nvPr/>
        </p:nvSpPr>
        <p:spPr>
          <a:xfrm rot="10800000" flipV="1">
            <a:off x="854438" y="329784"/>
            <a:ext cx="10947816" cy="6339416"/>
          </a:xfrm>
          <a:prstGeom prst="triangle">
            <a:avLst>
              <a:gd name="adj" fmla="val 8404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D5A2845-88B3-1232-8544-4C8BFEAB7C9F}"/>
              </a:ext>
            </a:extLst>
          </p:cNvPr>
          <p:cNvSpPr txBox="1"/>
          <p:nvPr/>
        </p:nvSpPr>
        <p:spPr>
          <a:xfrm>
            <a:off x="940358" y="329783"/>
            <a:ext cx="10775975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Visão e Perspectivas</a:t>
            </a:r>
          </a:p>
          <a:p>
            <a:pPr>
              <a:lnSpc>
                <a:spcPct val="200000"/>
              </a:lnSpc>
            </a:pPr>
            <a:r>
              <a:rPr lang="pt-BR" sz="2400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César Neves</a:t>
            </a:r>
          </a:p>
          <a:p>
            <a:pPr>
              <a:lnSpc>
                <a:spcPct val="200000"/>
              </a:lnSpc>
            </a:pPr>
            <a:r>
              <a:rPr lang="pt-BR" sz="2400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Coordenador-Geral de Regulação Prudencial</a:t>
            </a:r>
          </a:p>
          <a:p>
            <a:pPr>
              <a:lnSpc>
                <a:spcPct val="200000"/>
              </a:lnSpc>
            </a:pPr>
            <a:endParaRPr lang="pt-BR" sz="2600" dirty="0" smtClean="0">
              <a:solidFill>
                <a:srgbClr val="038033"/>
              </a:solidFill>
              <a:latin typeface="DIN Alternate" panose="020B0500000000000000" pitchFamily="34" charset="77"/>
            </a:endParaRPr>
          </a:p>
          <a:p>
            <a:r>
              <a:rPr lang="pt-BR" sz="2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Regulamentação</a:t>
            </a:r>
            <a:endParaRPr lang="pt-BR" sz="26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  <a:p>
            <a:r>
              <a:rPr lang="pt-BR" sz="26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Circular Susep </a:t>
            </a:r>
            <a:r>
              <a:rPr lang="pt-BR" sz="2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n.º </a:t>
            </a:r>
            <a:r>
              <a:rPr lang="pt-BR" sz="26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666, de 2022</a:t>
            </a:r>
          </a:p>
          <a:p>
            <a:pPr>
              <a:lnSpc>
                <a:spcPct val="200000"/>
              </a:lnSpc>
            </a:pPr>
            <a:r>
              <a:rPr lang="pt-BR" sz="2400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Victor </a:t>
            </a:r>
            <a:r>
              <a:rPr lang="pt-BR" sz="2400" dirty="0">
                <a:solidFill>
                  <a:srgbClr val="038033"/>
                </a:solidFill>
                <a:latin typeface="DIN Alternate" panose="020B0500000000000000" pitchFamily="34" charset="77"/>
              </a:rPr>
              <a:t>França</a:t>
            </a:r>
          </a:p>
          <a:p>
            <a:pPr>
              <a:lnSpc>
                <a:spcPct val="200000"/>
              </a:lnSpc>
            </a:pPr>
            <a:r>
              <a:rPr lang="pt-BR" sz="2400" dirty="0">
                <a:solidFill>
                  <a:srgbClr val="038033"/>
                </a:solidFill>
                <a:latin typeface="DIN Alternate" panose="020B0500000000000000" pitchFamily="34" charset="77"/>
              </a:rPr>
              <a:t>SUSEP/CGREP/CORAC - Coordenador</a:t>
            </a:r>
            <a:endParaRPr lang="pt-BR" sz="2400" dirty="0">
              <a:latin typeface="DIN Alternate" panose="020B0500000000000000" pitchFamily="34" charset="77"/>
            </a:endParaRPr>
          </a:p>
          <a:p>
            <a:pPr>
              <a:lnSpc>
                <a:spcPct val="200000"/>
              </a:lnSpc>
            </a:pPr>
            <a:endParaRPr lang="pt-BR" sz="2800" dirty="0">
              <a:latin typeface="DIN Alternate" panose="020B0500000000000000" pitchFamily="34" charset="77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AEA80FCF-A107-D811-8E53-9FAA9183028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8345" y="5385352"/>
            <a:ext cx="5829433" cy="157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54709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4775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Início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1072529" y="1390855"/>
            <a:ext cx="1038325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2012, UNEP Financial </a:t>
            </a:r>
            <a:r>
              <a:rPr lang="pt-BR" sz="2800" dirty="0" err="1" smtClean="0"/>
              <a:t>Iniciative</a:t>
            </a:r>
            <a:r>
              <a:rPr lang="pt-BR" sz="2800" dirty="0" smtClean="0"/>
              <a:t> (Programa da ONU para o Meio Ambiente) divulga os Princípios de Sustentabilidade de Seguros (PSI)</a:t>
            </a:r>
          </a:p>
          <a:p>
            <a:pPr marL="1371600" lvl="2" indent="-457200" algn="just">
              <a:buFont typeface="Courier New" panose="02070309020205020404" pitchFamily="49" charset="0"/>
              <a:buChar char="o"/>
            </a:pPr>
            <a:r>
              <a:rPr lang="pt-BR" sz="2400" i="1" dirty="0" smtClean="0"/>
              <a:t>PSI1: Incorporar na tomada </a:t>
            </a:r>
            <a:r>
              <a:rPr lang="pt-BR" sz="2400" i="1" dirty="0"/>
              <a:t>de decisão questões </a:t>
            </a:r>
            <a:r>
              <a:rPr lang="pt-BR" sz="2400" i="1" dirty="0" smtClean="0"/>
              <a:t>ASG.</a:t>
            </a:r>
          </a:p>
          <a:p>
            <a:pPr marL="1371600" lvl="2" indent="-457200" algn="just">
              <a:buFont typeface="Courier New" panose="02070309020205020404" pitchFamily="49" charset="0"/>
              <a:buChar char="o"/>
            </a:pPr>
            <a:r>
              <a:rPr lang="pt-BR" sz="2400" i="1" dirty="0" smtClean="0"/>
              <a:t>PSI2: trabalhar junto com </a:t>
            </a:r>
            <a:r>
              <a:rPr lang="pt-BR" sz="2400" i="1" dirty="0" err="1" smtClean="0"/>
              <a:t>stakeholders</a:t>
            </a:r>
            <a:r>
              <a:rPr lang="pt-BR" sz="2400" i="1" dirty="0" smtClean="0"/>
              <a:t>.</a:t>
            </a:r>
            <a:endParaRPr lang="pt-BR" sz="2400" i="1" dirty="0" smtClean="0"/>
          </a:p>
          <a:p>
            <a:pPr marL="1371600" lvl="2" indent="-457200" algn="just">
              <a:buFont typeface="Courier New" panose="02070309020205020404" pitchFamily="49" charset="0"/>
              <a:buChar char="o"/>
            </a:pPr>
            <a:r>
              <a:rPr lang="pt-BR" sz="2400" i="1" dirty="0" smtClean="0"/>
              <a:t>PSI3: </a:t>
            </a:r>
            <a:r>
              <a:rPr lang="pt-BR" sz="2400" i="1" dirty="0"/>
              <a:t>trabalhar junto com </a:t>
            </a:r>
            <a:r>
              <a:rPr lang="pt-BR" sz="2400" i="1" dirty="0" smtClean="0"/>
              <a:t>o </a:t>
            </a:r>
            <a:r>
              <a:rPr lang="pt-BR" sz="2400" i="1" dirty="0" smtClean="0"/>
              <a:t>Governo.</a:t>
            </a:r>
            <a:endParaRPr lang="pt-BR" sz="2400" i="1" dirty="0" smtClean="0"/>
          </a:p>
          <a:p>
            <a:pPr marL="1371600" lvl="2" indent="-457200" algn="just">
              <a:buFont typeface="Courier New" panose="02070309020205020404" pitchFamily="49" charset="0"/>
              <a:buChar char="o"/>
            </a:pPr>
            <a:r>
              <a:rPr lang="pt-BR" sz="2400" i="1" dirty="0" smtClean="0"/>
              <a:t>PSI4: transparência e demonstrações.</a:t>
            </a:r>
            <a:endParaRPr lang="pt-BR" sz="2400" i="1" dirty="0"/>
          </a:p>
          <a:p>
            <a:pPr marL="914400" lvl="1" indent="-457200" algn="just">
              <a:buFont typeface="Courier New" panose="02070309020205020404" pitchFamily="49" charset="0"/>
              <a:buChar char="o"/>
            </a:pPr>
            <a:endParaRPr lang="pt-BR" sz="1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2015, Acordo </a:t>
            </a:r>
            <a:r>
              <a:rPr lang="pt-BR" sz="2800" dirty="0"/>
              <a:t>de </a:t>
            </a:r>
            <a:r>
              <a:rPr lang="pt-BR" sz="2800" dirty="0" smtClean="0"/>
              <a:t>Paris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2018, Declaração do Rio de Janeiro sobre a Transparência do Risco Climático no Setor de Seguros </a:t>
            </a:r>
            <a:endParaRPr lang="pt-BR" sz="2800" dirty="0"/>
          </a:p>
          <a:p>
            <a:pPr lvl="1" algn="just"/>
            <a:endParaRPr lang="pt-BR" sz="1400" i="1" dirty="0" smtClean="0"/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2021, Plano </a:t>
            </a:r>
            <a:r>
              <a:rPr lang="pt-BR" sz="2800" dirty="0"/>
              <a:t>de Regulação da Susep</a:t>
            </a:r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5323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709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Fóruns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974558" y="1495376"/>
            <a:ext cx="1038325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IFRS Foundation: </a:t>
            </a:r>
            <a:r>
              <a:rPr lang="en-US" sz="2800" dirty="0"/>
              <a:t> International Sustainability Standards </a:t>
            </a:r>
            <a:r>
              <a:rPr lang="en-US" sz="2800" dirty="0" smtClean="0"/>
              <a:t>Board -  ISSB     </a:t>
            </a:r>
            <a:r>
              <a:rPr lang="pt-BR" sz="2800" dirty="0" smtClean="0"/>
              <a:t>Comitê </a:t>
            </a:r>
            <a:r>
              <a:rPr lang="pt-BR" sz="2800" dirty="0"/>
              <a:t>Brasileiro </a:t>
            </a:r>
            <a:r>
              <a:rPr lang="pt-BR" sz="2800" dirty="0" smtClean="0"/>
              <a:t>de </a:t>
            </a:r>
            <a:r>
              <a:rPr lang="pt-BR" sz="2800" dirty="0"/>
              <a:t>Pronunciamentos de Sustentabilidade </a:t>
            </a:r>
            <a:r>
              <a:rPr lang="pt-BR" sz="2800" dirty="0" smtClean="0"/>
              <a:t> - CBBS</a:t>
            </a: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LAB -  Mercado </a:t>
            </a:r>
            <a:r>
              <a:rPr lang="pt-BR" sz="2800" dirty="0"/>
              <a:t>voluntário de carbono no </a:t>
            </a:r>
            <a:r>
              <a:rPr lang="pt-BR" sz="2800" dirty="0" smtClean="0"/>
              <a:t>Brasil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IAIS </a:t>
            </a:r>
            <a:r>
              <a:rPr lang="en-US" sz="2800" dirty="0"/>
              <a:t>- Climate Risk Steering Group</a:t>
            </a: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TCFD </a:t>
            </a:r>
            <a:r>
              <a:rPr lang="en-US" sz="2800" dirty="0" smtClean="0"/>
              <a:t>- Task </a:t>
            </a:r>
            <a:r>
              <a:rPr lang="en-US" sz="2800" dirty="0"/>
              <a:t>Force on Climate-related Financial Disclosures </a:t>
            </a: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TNFD </a:t>
            </a:r>
            <a:r>
              <a:rPr lang="en-US" sz="2800" dirty="0" smtClean="0"/>
              <a:t>- Taskforce </a:t>
            </a:r>
            <a:r>
              <a:rPr lang="en-US" sz="2800" dirty="0"/>
              <a:t>on Nature Related Financial Risk and </a:t>
            </a:r>
            <a:r>
              <a:rPr lang="en-US" sz="2800" dirty="0" smtClean="0"/>
              <a:t>Disclosure</a:t>
            </a:r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lvl="1" algn="just"/>
            <a:endParaRPr lang="pt-BR" sz="2800" i="1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  <p:sp>
        <p:nvSpPr>
          <p:cNvPr id="7" name="Seta para a direita 6"/>
          <p:cNvSpPr/>
          <p:nvPr/>
        </p:nvSpPr>
        <p:spPr>
          <a:xfrm>
            <a:off x="2198914" y="2122714"/>
            <a:ext cx="250371" cy="1524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2812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709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Papel do Supervisor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767730" y="1571576"/>
            <a:ext cx="1038325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Acompanhar as melhores práticas internacionais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/>
              <a:t>Regular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Riscos de sustentabilidade: supervisionar  e acompanhar seu desenvolvimento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Análise dos relatórios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Parceria com a sociedade para inovação e gestão dos riscos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just"/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lvl="1" algn="just"/>
            <a:endParaRPr lang="pt-BR" sz="2800" i="1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741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de cantos arredondados 4"/>
          <p:cNvSpPr/>
          <p:nvPr/>
        </p:nvSpPr>
        <p:spPr>
          <a:xfrm>
            <a:off x="2240280" y="1324818"/>
            <a:ext cx="8126730" cy="531601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709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Regulação 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grpSp>
        <p:nvGrpSpPr>
          <p:cNvPr id="43" name="Grupo 42"/>
          <p:cNvGrpSpPr/>
          <p:nvPr/>
        </p:nvGrpSpPr>
        <p:grpSpPr>
          <a:xfrm>
            <a:off x="2441076" y="1931204"/>
            <a:ext cx="4137660" cy="2020133"/>
            <a:chOff x="2441076" y="1931204"/>
            <a:chExt cx="4137660" cy="2020133"/>
          </a:xfrm>
        </p:grpSpPr>
        <p:sp>
          <p:nvSpPr>
            <p:cNvPr id="15" name="Forma livre 14"/>
            <p:cNvSpPr/>
            <p:nvPr/>
          </p:nvSpPr>
          <p:spPr>
            <a:xfrm rot="16200000">
              <a:off x="3499839" y="872441"/>
              <a:ext cx="2020133" cy="4137660"/>
            </a:xfrm>
            <a:custGeom>
              <a:avLst/>
              <a:gdLst>
                <a:gd name="connsiteX0" fmla="*/ 0 w 4789419"/>
                <a:gd name="connsiteY0" fmla="*/ 322709 h 3073415"/>
                <a:gd name="connsiteX1" fmla="*/ 322709 w 4789419"/>
                <a:gd name="connsiteY1" fmla="*/ 0 h 3073415"/>
                <a:gd name="connsiteX2" fmla="*/ 4466710 w 4789419"/>
                <a:gd name="connsiteY2" fmla="*/ 0 h 3073415"/>
                <a:gd name="connsiteX3" fmla="*/ 4789419 w 4789419"/>
                <a:gd name="connsiteY3" fmla="*/ 322709 h 3073415"/>
                <a:gd name="connsiteX4" fmla="*/ 4789419 w 4789419"/>
                <a:gd name="connsiteY4" fmla="*/ 2750706 h 3073415"/>
                <a:gd name="connsiteX5" fmla="*/ 4466710 w 4789419"/>
                <a:gd name="connsiteY5" fmla="*/ 3073415 h 3073415"/>
                <a:gd name="connsiteX6" fmla="*/ 322709 w 4789419"/>
                <a:gd name="connsiteY6" fmla="*/ 3073415 h 3073415"/>
                <a:gd name="connsiteX7" fmla="*/ 0 w 4789419"/>
                <a:gd name="connsiteY7" fmla="*/ 2750706 h 3073415"/>
                <a:gd name="connsiteX8" fmla="*/ 0 w 4789419"/>
                <a:gd name="connsiteY8" fmla="*/ 322709 h 3073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89419" h="3073415">
                  <a:moveTo>
                    <a:pt x="0" y="322709"/>
                  </a:moveTo>
                  <a:cubicBezTo>
                    <a:pt x="0" y="144482"/>
                    <a:pt x="144482" y="0"/>
                    <a:pt x="322709" y="0"/>
                  </a:cubicBezTo>
                  <a:lnTo>
                    <a:pt x="4466710" y="0"/>
                  </a:lnTo>
                  <a:cubicBezTo>
                    <a:pt x="4644937" y="0"/>
                    <a:pt x="4789419" y="144482"/>
                    <a:pt x="4789419" y="322709"/>
                  </a:cubicBezTo>
                  <a:lnTo>
                    <a:pt x="4789419" y="2750706"/>
                  </a:lnTo>
                  <a:cubicBezTo>
                    <a:pt x="4789419" y="2928933"/>
                    <a:pt x="4644937" y="3073415"/>
                    <a:pt x="4466710" y="3073415"/>
                  </a:cubicBezTo>
                  <a:lnTo>
                    <a:pt x="322709" y="3073415"/>
                  </a:lnTo>
                  <a:cubicBezTo>
                    <a:pt x="144482" y="3073415"/>
                    <a:pt x="0" y="2928933"/>
                    <a:pt x="0" y="2750706"/>
                  </a:cubicBezTo>
                  <a:lnTo>
                    <a:pt x="0" y="322709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9298" tIns="239298" rIns="239298" bIns="2046137" numCol="1" spcCol="1270" anchor="t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kern="1200" dirty="0" smtClean="0"/>
                <a:t>Políticas</a:t>
              </a:r>
              <a:endParaRPr lang="pt-BR" sz="3800" kern="1200" dirty="0"/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3134876" y="2630992"/>
              <a:ext cx="3331596" cy="1251767"/>
            </a:xfrm>
            <a:custGeom>
              <a:avLst/>
              <a:gdLst>
                <a:gd name="connsiteX0" fmla="*/ 0 w 2719430"/>
                <a:gd name="connsiteY0" fmla="*/ 158203 h 1506694"/>
                <a:gd name="connsiteX1" fmla="*/ 158203 w 2719430"/>
                <a:gd name="connsiteY1" fmla="*/ 0 h 1506694"/>
                <a:gd name="connsiteX2" fmla="*/ 2561227 w 2719430"/>
                <a:gd name="connsiteY2" fmla="*/ 0 h 1506694"/>
                <a:gd name="connsiteX3" fmla="*/ 2719430 w 2719430"/>
                <a:gd name="connsiteY3" fmla="*/ 158203 h 1506694"/>
                <a:gd name="connsiteX4" fmla="*/ 2719430 w 2719430"/>
                <a:gd name="connsiteY4" fmla="*/ 1348491 h 1506694"/>
                <a:gd name="connsiteX5" fmla="*/ 2561227 w 2719430"/>
                <a:gd name="connsiteY5" fmla="*/ 1506694 h 1506694"/>
                <a:gd name="connsiteX6" fmla="*/ 158203 w 2719430"/>
                <a:gd name="connsiteY6" fmla="*/ 1506694 h 1506694"/>
                <a:gd name="connsiteX7" fmla="*/ 0 w 2719430"/>
                <a:gd name="connsiteY7" fmla="*/ 1348491 h 1506694"/>
                <a:gd name="connsiteX8" fmla="*/ 0 w 2719430"/>
                <a:gd name="connsiteY8" fmla="*/ 158203 h 150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9430" h="1506694">
                  <a:moveTo>
                    <a:pt x="0" y="158203"/>
                  </a:moveTo>
                  <a:cubicBezTo>
                    <a:pt x="0" y="70830"/>
                    <a:pt x="70830" y="0"/>
                    <a:pt x="158203" y="0"/>
                  </a:cubicBezTo>
                  <a:lnTo>
                    <a:pt x="2561227" y="0"/>
                  </a:lnTo>
                  <a:cubicBezTo>
                    <a:pt x="2648600" y="0"/>
                    <a:pt x="2719430" y="70830"/>
                    <a:pt x="2719430" y="158203"/>
                  </a:cubicBezTo>
                  <a:lnTo>
                    <a:pt x="2719430" y="1348491"/>
                  </a:lnTo>
                  <a:cubicBezTo>
                    <a:pt x="2719430" y="1435864"/>
                    <a:pt x="2648600" y="1506694"/>
                    <a:pt x="2561227" y="1506694"/>
                  </a:cubicBezTo>
                  <a:lnTo>
                    <a:pt x="158203" y="1506694"/>
                  </a:lnTo>
                  <a:cubicBezTo>
                    <a:pt x="70830" y="1506694"/>
                    <a:pt x="0" y="1435864"/>
                    <a:pt x="0" y="1348491"/>
                  </a:cubicBezTo>
                  <a:lnTo>
                    <a:pt x="0" y="15820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9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536" tIns="122536" rIns="122536" bIns="122536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 smtClean="0"/>
                <a:t>Política de Gestão de Riscos e complementares (subscrição, investimentos, liquidez/ALM, etc.)</a:t>
              </a:r>
              <a:endParaRPr lang="pt-BR" sz="2000" kern="1200" dirty="0"/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3134877" y="2039400"/>
              <a:ext cx="3331595" cy="541562"/>
            </a:xfrm>
            <a:custGeom>
              <a:avLst/>
              <a:gdLst>
                <a:gd name="connsiteX0" fmla="*/ 0 w 2719430"/>
                <a:gd name="connsiteY0" fmla="*/ 158203 h 1506694"/>
                <a:gd name="connsiteX1" fmla="*/ 158203 w 2719430"/>
                <a:gd name="connsiteY1" fmla="*/ 0 h 1506694"/>
                <a:gd name="connsiteX2" fmla="*/ 2561227 w 2719430"/>
                <a:gd name="connsiteY2" fmla="*/ 0 h 1506694"/>
                <a:gd name="connsiteX3" fmla="*/ 2719430 w 2719430"/>
                <a:gd name="connsiteY3" fmla="*/ 158203 h 1506694"/>
                <a:gd name="connsiteX4" fmla="*/ 2719430 w 2719430"/>
                <a:gd name="connsiteY4" fmla="*/ 1348491 h 1506694"/>
                <a:gd name="connsiteX5" fmla="*/ 2561227 w 2719430"/>
                <a:gd name="connsiteY5" fmla="*/ 1506694 h 1506694"/>
                <a:gd name="connsiteX6" fmla="*/ 158203 w 2719430"/>
                <a:gd name="connsiteY6" fmla="*/ 1506694 h 1506694"/>
                <a:gd name="connsiteX7" fmla="*/ 0 w 2719430"/>
                <a:gd name="connsiteY7" fmla="*/ 1348491 h 1506694"/>
                <a:gd name="connsiteX8" fmla="*/ 0 w 2719430"/>
                <a:gd name="connsiteY8" fmla="*/ 158203 h 150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9430" h="1506694">
                  <a:moveTo>
                    <a:pt x="0" y="158203"/>
                  </a:moveTo>
                  <a:cubicBezTo>
                    <a:pt x="0" y="70830"/>
                    <a:pt x="70830" y="0"/>
                    <a:pt x="158203" y="0"/>
                  </a:cubicBezTo>
                  <a:lnTo>
                    <a:pt x="2561227" y="0"/>
                  </a:lnTo>
                  <a:cubicBezTo>
                    <a:pt x="2648600" y="0"/>
                    <a:pt x="2719430" y="70830"/>
                    <a:pt x="2719430" y="158203"/>
                  </a:cubicBezTo>
                  <a:lnTo>
                    <a:pt x="2719430" y="1348491"/>
                  </a:lnTo>
                  <a:cubicBezTo>
                    <a:pt x="2719430" y="1435864"/>
                    <a:pt x="2648600" y="1506694"/>
                    <a:pt x="2561227" y="1506694"/>
                  </a:cubicBezTo>
                  <a:lnTo>
                    <a:pt x="158203" y="1506694"/>
                  </a:lnTo>
                  <a:cubicBezTo>
                    <a:pt x="70830" y="1506694"/>
                    <a:pt x="0" y="1435864"/>
                    <a:pt x="0" y="1348491"/>
                  </a:cubicBezTo>
                  <a:lnTo>
                    <a:pt x="0" y="15820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9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536" tIns="122536" rIns="122536" bIns="122536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 smtClean="0"/>
                <a:t>Apetite por Risco</a:t>
              </a:r>
              <a:endParaRPr lang="pt-BR" sz="2000" kern="1200" dirty="0"/>
            </a:p>
          </p:txBody>
        </p:sp>
      </p:grpSp>
      <p:grpSp>
        <p:nvGrpSpPr>
          <p:cNvPr id="44" name="Grupo 43"/>
          <p:cNvGrpSpPr/>
          <p:nvPr/>
        </p:nvGrpSpPr>
        <p:grpSpPr>
          <a:xfrm>
            <a:off x="6736716" y="1931203"/>
            <a:ext cx="3333115" cy="2039709"/>
            <a:chOff x="6736716" y="1931203"/>
            <a:chExt cx="3333115" cy="2039709"/>
          </a:xfrm>
        </p:grpSpPr>
        <p:sp>
          <p:nvSpPr>
            <p:cNvPr id="18" name="Forma livre 17"/>
            <p:cNvSpPr/>
            <p:nvPr/>
          </p:nvSpPr>
          <p:spPr>
            <a:xfrm rot="16200000">
              <a:off x="7383419" y="1284500"/>
              <a:ext cx="2039709" cy="3333115"/>
            </a:xfrm>
            <a:custGeom>
              <a:avLst/>
              <a:gdLst>
                <a:gd name="connsiteX0" fmla="*/ 0 w 4789419"/>
                <a:gd name="connsiteY0" fmla="*/ 322709 h 3073415"/>
                <a:gd name="connsiteX1" fmla="*/ 322709 w 4789419"/>
                <a:gd name="connsiteY1" fmla="*/ 0 h 3073415"/>
                <a:gd name="connsiteX2" fmla="*/ 4466710 w 4789419"/>
                <a:gd name="connsiteY2" fmla="*/ 0 h 3073415"/>
                <a:gd name="connsiteX3" fmla="*/ 4789419 w 4789419"/>
                <a:gd name="connsiteY3" fmla="*/ 322709 h 3073415"/>
                <a:gd name="connsiteX4" fmla="*/ 4789419 w 4789419"/>
                <a:gd name="connsiteY4" fmla="*/ 2750706 h 3073415"/>
                <a:gd name="connsiteX5" fmla="*/ 4466710 w 4789419"/>
                <a:gd name="connsiteY5" fmla="*/ 3073415 h 3073415"/>
                <a:gd name="connsiteX6" fmla="*/ 322709 w 4789419"/>
                <a:gd name="connsiteY6" fmla="*/ 3073415 h 3073415"/>
                <a:gd name="connsiteX7" fmla="*/ 0 w 4789419"/>
                <a:gd name="connsiteY7" fmla="*/ 2750706 h 3073415"/>
                <a:gd name="connsiteX8" fmla="*/ 0 w 4789419"/>
                <a:gd name="connsiteY8" fmla="*/ 322709 h 3073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89419" h="3073415">
                  <a:moveTo>
                    <a:pt x="0" y="322709"/>
                  </a:moveTo>
                  <a:cubicBezTo>
                    <a:pt x="0" y="144482"/>
                    <a:pt x="144482" y="0"/>
                    <a:pt x="322709" y="0"/>
                  </a:cubicBezTo>
                  <a:lnTo>
                    <a:pt x="4466710" y="0"/>
                  </a:lnTo>
                  <a:cubicBezTo>
                    <a:pt x="4644937" y="0"/>
                    <a:pt x="4789419" y="144482"/>
                    <a:pt x="4789419" y="322709"/>
                  </a:cubicBezTo>
                  <a:lnTo>
                    <a:pt x="4789419" y="2750706"/>
                  </a:lnTo>
                  <a:cubicBezTo>
                    <a:pt x="4789419" y="2928933"/>
                    <a:pt x="4644937" y="3073415"/>
                    <a:pt x="4466710" y="3073415"/>
                  </a:cubicBezTo>
                  <a:lnTo>
                    <a:pt x="322709" y="3073415"/>
                  </a:lnTo>
                  <a:cubicBezTo>
                    <a:pt x="144482" y="3073415"/>
                    <a:pt x="0" y="2928933"/>
                    <a:pt x="0" y="2750706"/>
                  </a:cubicBezTo>
                  <a:lnTo>
                    <a:pt x="0" y="322709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9298" tIns="239298" rIns="239298" bIns="2046137" numCol="1" spcCol="1270" anchor="t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kern="1200" dirty="0" smtClean="0"/>
                <a:t>Papéis</a:t>
              </a:r>
              <a:endParaRPr lang="pt-BR" sz="3800" kern="1200" dirty="0"/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7430517" y="2058169"/>
              <a:ext cx="2525014" cy="541562"/>
            </a:xfrm>
            <a:custGeom>
              <a:avLst/>
              <a:gdLst>
                <a:gd name="connsiteX0" fmla="*/ 0 w 2719430"/>
                <a:gd name="connsiteY0" fmla="*/ 158203 h 1506694"/>
                <a:gd name="connsiteX1" fmla="*/ 158203 w 2719430"/>
                <a:gd name="connsiteY1" fmla="*/ 0 h 1506694"/>
                <a:gd name="connsiteX2" fmla="*/ 2561227 w 2719430"/>
                <a:gd name="connsiteY2" fmla="*/ 0 h 1506694"/>
                <a:gd name="connsiteX3" fmla="*/ 2719430 w 2719430"/>
                <a:gd name="connsiteY3" fmla="*/ 158203 h 1506694"/>
                <a:gd name="connsiteX4" fmla="*/ 2719430 w 2719430"/>
                <a:gd name="connsiteY4" fmla="*/ 1348491 h 1506694"/>
                <a:gd name="connsiteX5" fmla="*/ 2561227 w 2719430"/>
                <a:gd name="connsiteY5" fmla="*/ 1506694 h 1506694"/>
                <a:gd name="connsiteX6" fmla="*/ 158203 w 2719430"/>
                <a:gd name="connsiteY6" fmla="*/ 1506694 h 1506694"/>
                <a:gd name="connsiteX7" fmla="*/ 0 w 2719430"/>
                <a:gd name="connsiteY7" fmla="*/ 1348491 h 1506694"/>
                <a:gd name="connsiteX8" fmla="*/ 0 w 2719430"/>
                <a:gd name="connsiteY8" fmla="*/ 158203 h 150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9430" h="1506694">
                  <a:moveTo>
                    <a:pt x="0" y="158203"/>
                  </a:moveTo>
                  <a:cubicBezTo>
                    <a:pt x="0" y="70830"/>
                    <a:pt x="70830" y="0"/>
                    <a:pt x="158203" y="0"/>
                  </a:cubicBezTo>
                  <a:lnTo>
                    <a:pt x="2561227" y="0"/>
                  </a:lnTo>
                  <a:cubicBezTo>
                    <a:pt x="2648600" y="0"/>
                    <a:pt x="2719430" y="70830"/>
                    <a:pt x="2719430" y="158203"/>
                  </a:cubicBezTo>
                  <a:lnTo>
                    <a:pt x="2719430" y="1348491"/>
                  </a:lnTo>
                  <a:cubicBezTo>
                    <a:pt x="2719430" y="1435864"/>
                    <a:pt x="2648600" y="1506694"/>
                    <a:pt x="2561227" y="1506694"/>
                  </a:cubicBezTo>
                  <a:lnTo>
                    <a:pt x="158203" y="1506694"/>
                  </a:lnTo>
                  <a:cubicBezTo>
                    <a:pt x="70830" y="1506694"/>
                    <a:pt x="0" y="1435864"/>
                    <a:pt x="0" y="1348491"/>
                  </a:cubicBezTo>
                  <a:lnTo>
                    <a:pt x="0" y="15820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9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536" tIns="122536" rIns="122536" bIns="122536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 smtClean="0"/>
                <a:t>Diretor responsável</a:t>
              </a:r>
              <a:endParaRPr lang="pt-BR" sz="2000" kern="1200" dirty="0"/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7430515" y="2662945"/>
              <a:ext cx="2525015" cy="541562"/>
            </a:xfrm>
            <a:custGeom>
              <a:avLst/>
              <a:gdLst>
                <a:gd name="connsiteX0" fmla="*/ 0 w 2719430"/>
                <a:gd name="connsiteY0" fmla="*/ 158203 h 1506694"/>
                <a:gd name="connsiteX1" fmla="*/ 158203 w 2719430"/>
                <a:gd name="connsiteY1" fmla="*/ 0 h 1506694"/>
                <a:gd name="connsiteX2" fmla="*/ 2561227 w 2719430"/>
                <a:gd name="connsiteY2" fmla="*/ 0 h 1506694"/>
                <a:gd name="connsiteX3" fmla="*/ 2719430 w 2719430"/>
                <a:gd name="connsiteY3" fmla="*/ 158203 h 1506694"/>
                <a:gd name="connsiteX4" fmla="*/ 2719430 w 2719430"/>
                <a:gd name="connsiteY4" fmla="*/ 1348491 h 1506694"/>
                <a:gd name="connsiteX5" fmla="*/ 2561227 w 2719430"/>
                <a:gd name="connsiteY5" fmla="*/ 1506694 h 1506694"/>
                <a:gd name="connsiteX6" fmla="*/ 158203 w 2719430"/>
                <a:gd name="connsiteY6" fmla="*/ 1506694 h 1506694"/>
                <a:gd name="connsiteX7" fmla="*/ 0 w 2719430"/>
                <a:gd name="connsiteY7" fmla="*/ 1348491 h 1506694"/>
                <a:gd name="connsiteX8" fmla="*/ 0 w 2719430"/>
                <a:gd name="connsiteY8" fmla="*/ 158203 h 150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9430" h="1506694">
                  <a:moveTo>
                    <a:pt x="0" y="158203"/>
                  </a:moveTo>
                  <a:cubicBezTo>
                    <a:pt x="0" y="70830"/>
                    <a:pt x="70830" y="0"/>
                    <a:pt x="158203" y="0"/>
                  </a:cubicBezTo>
                  <a:lnTo>
                    <a:pt x="2561227" y="0"/>
                  </a:lnTo>
                  <a:cubicBezTo>
                    <a:pt x="2648600" y="0"/>
                    <a:pt x="2719430" y="70830"/>
                    <a:pt x="2719430" y="158203"/>
                  </a:cubicBezTo>
                  <a:lnTo>
                    <a:pt x="2719430" y="1348491"/>
                  </a:lnTo>
                  <a:cubicBezTo>
                    <a:pt x="2719430" y="1435864"/>
                    <a:pt x="2648600" y="1506694"/>
                    <a:pt x="2561227" y="1506694"/>
                  </a:cubicBezTo>
                  <a:lnTo>
                    <a:pt x="158203" y="1506694"/>
                  </a:lnTo>
                  <a:cubicBezTo>
                    <a:pt x="70830" y="1506694"/>
                    <a:pt x="0" y="1435864"/>
                    <a:pt x="0" y="1348491"/>
                  </a:cubicBezTo>
                  <a:lnTo>
                    <a:pt x="0" y="15820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9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536" tIns="122536" rIns="122536" bIns="122536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 smtClean="0"/>
                <a:t>Unidades de CI e GR</a:t>
              </a:r>
              <a:endParaRPr lang="pt-BR" sz="2000" kern="1200" dirty="0"/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7430515" y="3284361"/>
              <a:ext cx="2525016" cy="541562"/>
            </a:xfrm>
            <a:custGeom>
              <a:avLst/>
              <a:gdLst>
                <a:gd name="connsiteX0" fmla="*/ 0 w 2719430"/>
                <a:gd name="connsiteY0" fmla="*/ 158203 h 1506694"/>
                <a:gd name="connsiteX1" fmla="*/ 158203 w 2719430"/>
                <a:gd name="connsiteY1" fmla="*/ 0 h 1506694"/>
                <a:gd name="connsiteX2" fmla="*/ 2561227 w 2719430"/>
                <a:gd name="connsiteY2" fmla="*/ 0 h 1506694"/>
                <a:gd name="connsiteX3" fmla="*/ 2719430 w 2719430"/>
                <a:gd name="connsiteY3" fmla="*/ 158203 h 1506694"/>
                <a:gd name="connsiteX4" fmla="*/ 2719430 w 2719430"/>
                <a:gd name="connsiteY4" fmla="*/ 1348491 h 1506694"/>
                <a:gd name="connsiteX5" fmla="*/ 2561227 w 2719430"/>
                <a:gd name="connsiteY5" fmla="*/ 1506694 h 1506694"/>
                <a:gd name="connsiteX6" fmla="*/ 158203 w 2719430"/>
                <a:gd name="connsiteY6" fmla="*/ 1506694 h 1506694"/>
                <a:gd name="connsiteX7" fmla="*/ 0 w 2719430"/>
                <a:gd name="connsiteY7" fmla="*/ 1348491 h 1506694"/>
                <a:gd name="connsiteX8" fmla="*/ 0 w 2719430"/>
                <a:gd name="connsiteY8" fmla="*/ 158203 h 150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9430" h="1506694">
                  <a:moveTo>
                    <a:pt x="0" y="158203"/>
                  </a:moveTo>
                  <a:cubicBezTo>
                    <a:pt x="0" y="70830"/>
                    <a:pt x="70830" y="0"/>
                    <a:pt x="158203" y="0"/>
                  </a:cubicBezTo>
                  <a:lnTo>
                    <a:pt x="2561227" y="0"/>
                  </a:lnTo>
                  <a:cubicBezTo>
                    <a:pt x="2648600" y="0"/>
                    <a:pt x="2719430" y="70830"/>
                    <a:pt x="2719430" y="158203"/>
                  </a:cubicBezTo>
                  <a:lnTo>
                    <a:pt x="2719430" y="1348491"/>
                  </a:lnTo>
                  <a:cubicBezTo>
                    <a:pt x="2719430" y="1435864"/>
                    <a:pt x="2648600" y="1506694"/>
                    <a:pt x="2561227" y="1506694"/>
                  </a:cubicBezTo>
                  <a:lnTo>
                    <a:pt x="158203" y="1506694"/>
                  </a:lnTo>
                  <a:cubicBezTo>
                    <a:pt x="70830" y="1506694"/>
                    <a:pt x="0" y="1435864"/>
                    <a:pt x="0" y="1348491"/>
                  </a:cubicBezTo>
                  <a:lnTo>
                    <a:pt x="0" y="15820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9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536" tIns="122536" rIns="122536" bIns="122536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 smtClean="0"/>
                <a:t>Comitê de Riscos</a:t>
              </a:r>
              <a:endParaRPr lang="pt-BR" sz="2000" kern="1200" dirty="0"/>
            </a:p>
          </p:txBody>
        </p:sp>
      </p:grpSp>
      <p:sp>
        <p:nvSpPr>
          <p:cNvPr id="4" name="Retângulo 3"/>
          <p:cNvSpPr/>
          <p:nvPr/>
        </p:nvSpPr>
        <p:spPr>
          <a:xfrm>
            <a:off x="3923531" y="1324818"/>
            <a:ext cx="46433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Res. CNSP nº 416/21 </a:t>
            </a:r>
            <a:r>
              <a:rPr lang="pt-BR" sz="3200" dirty="0" smtClean="0">
                <a:solidFill>
                  <a:schemeClr val="bg1"/>
                </a:solidFill>
              </a:rPr>
              <a:t>(EGR</a:t>
            </a:r>
            <a:r>
              <a:rPr lang="pt-BR" sz="3200" dirty="0">
                <a:solidFill>
                  <a:schemeClr val="bg1"/>
                </a:solidFill>
              </a:rPr>
              <a:t>)</a:t>
            </a:r>
          </a:p>
        </p:txBody>
      </p:sp>
      <p:grpSp>
        <p:nvGrpSpPr>
          <p:cNvPr id="46" name="Grupo 45"/>
          <p:cNvGrpSpPr/>
          <p:nvPr/>
        </p:nvGrpSpPr>
        <p:grpSpPr>
          <a:xfrm>
            <a:off x="2594611" y="4077961"/>
            <a:ext cx="7566660" cy="2318055"/>
            <a:chOff x="2594611" y="4077961"/>
            <a:chExt cx="7566660" cy="2318055"/>
          </a:xfrm>
        </p:grpSpPr>
        <p:sp>
          <p:nvSpPr>
            <p:cNvPr id="28" name="Forma livre 27"/>
            <p:cNvSpPr/>
            <p:nvPr/>
          </p:nvSpPr>
          <p:spPr>
            <a:xfrm rot="16200000">
              <a:off x="5218913" y="1453659"/>
              <a:ext cx="2318055" cy="7566660"/>
            </a:xfrm>
            <a:custGeom>
              <a:avLst/>
              <a:gdLst>
                <a:gd name="connsiteX0" fmla="*/ 0 w 4789419"/>
                <a:gd name="connsiteY0" fmla="*/ 322709 h 3073415"/>
                <a:gd name="connsiteX1" fmla="*/ 322709 w 4789419"/>
                <a:gd name="connsiteY1" fmla="*/ 0 h 3073415"/>
                <a:gd name="connsiteX2" fmla="*/ 4466710 w 4789419"/>
                <a:gd name="connsiteY2" fmla="*/ 0 h 3073415"/>
                <a:gd name="connsiteX3" fmla="*/ 4789419 w 4789419"/>
                <a:gd name="connsiteY3" fmla="*/ 322709 h 3073415"/>
                <a:gd name="connsiteX4" fmla="*/ 4789419 w 4789419"/>
                <a:gd name="connsiteY4" fmla="*/ 2750706 h 3073415"/>
                <a:gd name="connsiteX5" fmla="*/ 4466710 w 4789419"/>
                <a:gd name="connsiteY5" fmla="*/ 3073415 h 3073415"/>
                <a:gd name="connsiteX6" fmla="*/ 322709 w 4789419"/>
                <a:gd name="connsiteY6" fmla="*/ 3073415 h 3073415"/>
                <a:gd name="connsiteX7" fmla="*/ 0 w 4789419"/>
                <a:gd name="connsiteY7" fmla="*/ 2750706 h 3073415"/>
                <a:gd name="connsiteX8" fmla="*/ 0 w 4789419"/>
                <a:gd name="connsiteY8" fmla="*/ 322709 h 3073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89419" h="3073415">
                  <a:moveTo>
                    <a:pt x="0" y="322709"/>
                  </a:moveTo>
                  <a:cubicBezTo>
                    <a:pt x="0" y="144482"/>
                    <a:pt x="144482" y="0"/>
                    <a:pt x="322709" y="0"/>
                  </a:cubicBezTo>
                  <a:lnTo>
                    <a:pt x="4466710" y="0"/>
                  </a:lnTo>
                  <a:cubicBezTo>
                    <a:pt x="4644937" y="0"/>
                    <a:pt x="4789419" y="144482"/>
                    <a:pt x="4789419" y="322709"/>
                  </a:cubicBezTo>
                  <a:lnTo>
                    <a:pt x="4789419" y="2750706"/>
                  </a:lnTo>
                  <a:cubicBezTo>
                    <a:pt x="4789419" y="2928933"/>
                    <a:pt x="4644937" y="3073415"/>
                    <a:pt x="4466710" y="3073415"/>
                  </a:cubicBezTo>
                  <a:lnTo>
                    <a:pt x="322709" y="3073415"/>
                  </a:lnTo>
                  <a:cubicBezTo>
                    <a:pt x="144482" y="3073415"/>
                    <a:pt x="0" y="2928933"/>
                    <a:pt x="0" y="2750706"/>
                  </a:cubicBezTo>
                  <a:lnTo>
                    <a:pt x="0" y="322709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9298" tIns="239298" rIns="239298" bIns="2046137" numCol="1" spcCol="1270" anchor="t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smtClean="0"/>
                <a:t>Riscos específicos</a:t>
              </a:r>
              <a:endParaRPr lang="pt-BR" sz="3800" kern="1200" dirty="0"/>
            </a:p>
          </p:txBody>
        </p:sp>
        <p:sp>
          <p:nvSpPr>
            <p:cNvPr id="30" name="Forma livre 29"/>
            <p:cNvSpPr/>
            <p:nvPr/>
          </p:nvSpPr>
          <p:spPr>
            <a:xfrm>
              <a:off x="3768164" y="4194644"/>
              <a:ext cx="2026846" cy="2046136"/>
            </a:xfrm>
            <a:custGeom>
              <a:avLst/>
              <a:gdLst>
                <a:gd name="connsiteX0" fmla="*/ 0 w 2719430"/>
                <a:gd name="connsiteY0" fmla="*/ 158203 h 1506694"/>
                <a:gd name="connsiteX1" fmla="*/ 158203 w 2719430"/>
                <a:gd name="connsiteY1" fmla="*/ 0 h 1506694"/>
                <a:gd name="connsiteX2" fmla="*/ 2561227 w 2719430"/>
                <a:gd name="connsiteY2" fmla="*/ 0 h 1506694"/>
                <a:gd name="connsiteX3" fmla="*/ 2719430 w 2719430"/>
                <a:gd name="connsiteY3" fmla="*/ 158203 h 1506694"/>
                <a:gd name="connsiteX4" fmla="*/ 2719430 w 2719430"/>
                <a:gd name="connsiteY4" fmla="*/ 1348491 h 1506694"/>
                <a:gd name="connsiteX5" fmla="*/ 2561227 w 2719430"/>
                <a:gd name="connsiteY5" fmla="*/ 1506694 h 1506694"/>
                <a:gd name="connsiteX6" fmla="*/ 158203 w 2719430"/>
                <a:gd name="connsiteY6" fmla="*/ 1506694 h 1506694"/>
                <a:gd name="connsiteX7" fmla="*/ 0 w 2719430"/>
                <a:gd name="connsiteY7" fmla="*/ 1348491 h 1506694"/>
                <a:gd name="connsiteX8" fmla="*/ 0 w 2719430"/>
                <a:gd name="connsiteY8" fmla="*/ 158203 h 150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9430" h="1506694">
                  <a:moveTo>
                    <a:pt x="0" y="158203"/>
                  </a:moveTo>
                  <a:cubicBezTo>
                    <a:pt x="0" y="70830"/>
                    <a:pt x="70830" y="0"/>
                    <a:pt x="158203" y="0"/>
                  </a:cubicBezTo>
                  <a:lnTo>
                    <a:pt x="2561227" y="0"/>
                  </a:lnTo>
                  <a:cubicBezTo>
                    <a:pt x="2648600" y="0"/>
                    <a:pt x="2719430" y="70830"/>
                    <a:pt x="2719430" y="158203"/>
                  </a:cubicBezTo>
                  <a:lnTo>
                    <a:pt x="2719430" y="1348491"/>
                  </a:lnTo>
                  <a:cubicBezTo>
                    <a:pt x="2719430" y="1435864"/>
                    <a:pt x="2648600" y="1506694"/>
                    <a:pt x="2561227" y="1506694"/>
                  </a:cubicBezTo>
                  <a:lnTo>
                    <a:pt x="158203" y="1506694"/>
                  </a:lnTo>
                  <a:cubicBezTo>
                    <a:pt x="70830" y="1506694"/>
                    <a:pt x="0" y="1435864"/>
                    <a:pt x="0" y="1348491"/>
                  </a:cubicBezTo>
                  <a:lnTo>
                    <a:pt x="0" y="15820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9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536" tIns="122536" rIns="122536" bIns="122536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 smtClean="0"/>
                <a:t>Liquidez</a:t>
              </a:r>
            </a:p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2000" kern="1200" dirty="0"/>
            </a:p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 smtClean="0"/>
                <a:t>Continuidade de Negócios</a:t>
              </a:r>
              <a:endParaRPr lang="pt-BR" sz="2000" kern="1200" dirty="0"/>
            </a:p>
          </p:txBody>
        </p:sp>
      </p:grpSp>
      <p:grpSp>
        <p:nvGrpSpPr>
          <p:cNvPr id="47" name="Grupo 46"/>
          <p:cNvGrpSpPr/>
          <p:nvPr/>
        </p:nvGrpSpPr>
        <p:grpSpPr>
          <a:xfrm>
            <a:off x="6091367" y="4206547"/>
            <a:ext cx="1601297" cy="2034233"/>
            <a:chOff x="6091367" y="4206547"/>
            <a:chExt cx="1601297" cy="2034233"/>
          </a:xfrm>
        </p:grpSpPr>
        <p:sp>
          <p:nvSpPr>
            <p:cNvPr id="31" name="Forma livre 30"/>
            <p:cNvSpPr/>
            <p:nvPr/>
          </p:nvSpPr>
          <p:spPr>
            <a:xfrm>
              <a:off x="6091367" y="5006340"/>
              <a:ext cx="1601297" cy="1234440"/>
            </a:xfrm>
            <a:custGeom>
              <a:avLst/>
              <a:gdLst>
                <a:gd name="connsiteX0" fmla="*/ 0 w 2719430"/>
                <a:gd name="connsiteY0" fmla="*/ 158203 h 1506694"/>
                <a:gd name="connsiteX1" fmla="*/ 158203 w 2719430"/>
                <a:gd name="connsiteY1" fmla="*/ 0 h 1506694"/>
                <a:gd name="connsiteX2" fmla="*/ 2561227 w 2719430"/>
                <a:gd name="connsiteY2" fmla="*/ 0 h 1506694"/>
                <a:gd name="connsiteX3" fmla="*/ 2719430 w 2719430"/>
                <a:gd name="connsiteY3" fmla="*/ 158203 h 1506694"/>
                <a:gd name="connsiteX4" fmla="*/ 2719430 w 2719430"/>
                <a:gd name="connsiteY4" fmla="*/ 1348491 h 1506694"/>
                <a:gd name="connsiteX5" fmla="*/ 2561227 w 2719430"/>
                <a:gd name="connsiteY5" fmla="*/ 1506694 h 1506694"/>
                <a:gd name="connsiteX6" fmla="*/ 158203 w 2719430"/>
                <a:gd name="connsiteY6" fmla="*/ 1506694 h 1506694"/>
                <a:gd name="connsiteX7" fmla="*/ 0 w 2719430"/>
                <a:gd name="connsiteY7" fmla="*/ 1348491 h 1506694"/>
                <a:gd name="connsiteX8" fmla="*/ 0 w 2719430"/>
                <a:gd name="connsiteY8" fmla="*/ 158203 h 150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9430" h="1506694">
                  <a:moveTo>
                    <a:pt x="0" y="158203"/>
                  </a:moveTo>
                  <a:cubicBezTo>
                    <a:pt x="0" y="70830"/>
                    <a:pt x="70830" y="0"/>
                    <a:pt x="158203" y="0"/>
                  </a:cubicBezTo>
                  <a:lnTo>
                    <a:pt x="2561227" y="0"/>
                  </a:lnTo>
                  <a:cubicBezTo>
                    <a:pt x="2648600" y="0"/>
                    <a:pt x="2719430" y="70830"/>
                    <a:pt x="2719430" y="158203"/>
                  </a:cubicBezTo>
                  <a:lnTo>
                    <a:pt x="2719430" y="1348491"/>
                  </a:lnTo>
                  <a:cubicBezTo>
                    <a:pt x="2719430" y="1435864"/>
                    <a:pt x="2648600" y="1506694"/>
                    <a:pt x="2561227" y="1506694"/>
                  </a:cubicBezTo>
                  <a:lnTo>
                    <a:pt x="158203" y="1506694"/>
                  </a:lnTo>
                  <a:cubicBezTo>
                    <a:pt x="70830" y="1506694"/>
                    <a:pt x="0" y="1435864"/>
                    <a:pt x="0" y="1348491"/>
                  </a:cubicBezTo>
                  <a:lnTo>
                    <a:pt x="0" y="15820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9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536" tIns="122536" rIns="122536" bIns="122536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 smtClean="0"/>
                <a:t>Cibernéticos</a:t>
              </a:r>
              <a:endParaRPr lang="pt-BR" sz="2000" kern="1200" dirty="0"/>
            </a:p>
          </p:txBody>
        </p:sp>
        <p:sp>
          <p:nvSpPr>
            <p:cNvPr id="32" name="Retângulo 31"/>
            <p:cNvSpPr/>
            <p:nvPr/>
          </p:nvSpPr>
          <p:spPr>
            <a:xfrm>
              <a:off x="6149340" y="4206547"/>
              <a:ext cx="1521287" cy="7540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>
                  <a:solidFill>
                    <a:schemeClr val="bg1"/>
                  </a:solidFill>
                </a:rPr>
                <a:t>Circ. </a:t>
              </a:r>
              <a:r>
                <a:rPr lang="pt-BR" sz="2000" dirty="0" smtClean="0">
                  <a:solidFill>
                    <a:schemeClr val="bg1"/>
                  </a:solidFill>
                </a:rPr>
                <a:t>Susep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>
                  <a:solidFill>
                    <a:schemeClr val="bg1"/>
                  </a:solidFill>
                </a:rPr>
                <a:t>n</a:t>
              </a:r>
              <a:r>
                <a:rPr lang="pt-BR" sz="2000" dirty="0" smtClean="0">
                  <a:solidFill>
                    <a:schemeClr val="bg1"/>
                  </a:solidFill>
                </a:rPr>
                <a:t>º </a:t>
              </a:r>
              <a:r>
                <a:rPr lang="pt-BR" sz="2000" dirty="0">
                  <a:solidFill>
                    <a:schemeClr val="bg1"/>
                  </a:solidFill>
                </a:rPr>
                <a:t>638/21</a:t>
              </a:r>
            </a:p>
          </p:txBody>
        </p:sp>
      </p:grpSp>
      <p:grpSp>
        <p:nvGrpSpPr>
          <p:cNvPr id="48" name="Grupo 47"/>
          <p:cNvGrpSpPr/>
          <p:nvPr/>
        </p:nvGrpSpPr>
        <p:grpSpPr>
          <a:xfrm>
            <a:off x="7989022" y="4201787"/>
            <a:ext cx="1966508" cy="2038993"/>
            <a:chOff x="7989022" y="4201787"/>
            <a:chExt cx="1966508" cy="2038993"/>
          </a:xfrm>
        </p:grpSpPr>
        <p:sp>
          <p:nvSpPr>
            <p:cNvPr id="33" name="Forma livre 32"/>
            <p:cNvSpPr/>
            <p:nvPr/>
          </p:nvSpPr>
          <p:spPr>
            <a:xfrm>
              <a:off x="7989022" y="5006340"/>
              <a:ext cx="1966508" cy="1234440"/>
            </a:xfrm>
            <a:custGeom>
              <a:avLst/>
              <a:gdLst>
                <a:gd name="connsiteX0" fmla="*/ 0 w 2719430"/>
                <a:gd name="connsiteY0" fmla="*/ 158203 h 1506694"/>
                <a:gd name="connsiteX1" fmla="*/ 158203 w 2719430"/>
                <a:gd name="connsiteY1" fmla="*/ 0 h 1506694"/>
                <a:gd name="connsiteX2" fmla="*/ 2561227 w 2719430"/>
                <a:gd name="connsiteY2" fmla="*/ 0 h 1506694"/>
                <a:gd name="connsiteX3" fmla="*/ 2719430 w 2719430"/>
                <a:gd name="connsiteY3" fmla="*/ 158203 h 1506694"/>
                <a:gd name="connsiteX4" fmla="*/ 2719430 w 2719430"/>
                <a:gd name="connsiteY4" fmla="*/ 1348491 h 1506694"/>
                <a:gd name="connsiteX5" fmla="*/ 2561227 w 2719430"/>
                <a:gd name="connsiteY5" fmla="*/ 1506694 h 1506694"/>
                <a:gd name="connsiteX6" fmla="*/ 158203 w 2719430"/>
                <a:gd name="connsiteY6" fmla="*/ 1506694 h 1506694"/>
                <a:gd name="connsiteX7" fmla="*/ 0 w 2719430"/>
                <a:gd name="connsiteY7" fmla="*/ 1348491 h 1506694"/>
                <a:gd name="connsiteX8" fmla="*/ 0 w 2719430"/>
                <a:gd name="connsiteY8" fmla="*/ 158203 h 150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9430" h="1506694">
                  <a:moveTo>
                    <a:pt x="0" y="158203"/>
                  </a:moveTo>
                  <a:cubicBezTo>
                    <a:pt x="0" y="70830"/>
                    <a:pt x="70830" y="0"/>
                    <a:pt x="158203" y="0"/>
                  </a:cubicBezTo>
                  <a:lnTo>
                    <a:pt x="2561227" y="0"/>
                  </a:lnTo>
                  <a:cubicBezTo>
                    <a:pt x="2648600" y="0"/>
                    <a:pt x="2719430" y="70830"/>
                    <a:pt x="2719430" y="158203"/>
                  </a:cubicBezTo>
                  <a:lnTo>
                    <a:pt x="2719430" y="1348491"/>
                  </a:lnTo>
                  <a:cubicBezTo>
                    <a:pt x="2719430" y="1435864"/>
                    <a:pt x="2648600" y="1506694"/>
                    <a:pt x="2561227" y="1506694"/>
                  </a:cubicBezTo>
                  <a:lnTo>
                    <a:pt x="158203" y="1506694"/>
                  </a:lnTo>
                  <a:cubicBezTo>
                    <a:pt x="70830" y="1506694"/>
                    <a:pt x="0" y="1435864"/>
                    <a:pt x="0" y="1348491"/>
                  </a:cubicBezTo>
                  <a:lnTo>
                    <a:pt x="0" y="158203"/>
                  </a:ln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536" tIns="122536" rIns="122536" bIns="122536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 smtClean="0"/>
                <a:t>Sustentabilidade</a:t>
              </a:r>
              <a:endParaRPr lang="pt-BR" sz="2000" kern="1200" dirty="0"/>
            </a:p>
          </p:txBody>
        </p:sp>
        <p:sp>
          <p:nvSpPr>
            <p:cNvPr id="34" name="Retângulo 33"/>
            <p:cNvSpPr/>
            <p:nvPr/>
          </p:nvSpPr>
          <p:spPr>
            <a:xfrm>
              <a:off x="8211632" y="4201787"/>
              <a:ext cx="1521287" cy="7540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>
                  <a:solidFill>
                    <a:schemeClr val="bg1"/>
                  </a:solidFill>
                </a:rPr>
                <a:t>Circ. </a:t>
              </a:r>
              <a:r>
                <a:rPr lang="pt-BR" sz="2000" dirty="0" smtClean="0">
                  <a:solidFill>
                    <a:schemeClr val="bg1"/>
                  </a:solidFill>
                </a:rPr>
                <a:t>Susep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>
                  <a:solidFill>
                    <a:schemeClr val="bg1"/>
                  </a:solidFill>
                </a:rPr>
                <a:t>n</a:t>
              </a:r>
              <a:r>
                <a:rPr lang="pt-BR" sz="2000" dirty="0" smtClean="0">
                  <a:solidFill>
                    <a:schemeClr val="bg1"/>
                  </a:solidFill>
                </a:rPr>
                <a:t>º 666/22</a:t>
              </a:r>
              <a:endParaRPr lang="pt-BR" sz="2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26854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180193" y="5274902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5797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Circular Susep nº 666/22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1670348" y="2040542"/>
            <a:ext cx="51368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Gestão dos Riscos</a:t>
            </a:r>
          </a:p>
          <a:p>
            <a:pPr marL="342900" indent="-342900">
              <a:buFont typeface="Wingdings" pitchFamily="2" charset="2"/>
              <a:buChar char="§"/>
            </a:pPr>
            <a:endParaRPr lang="pt-BR" sz="2800" dirty="0" smtClean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Política de Sustentabilidade</a:t>
            </a: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 smtClean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Relatório de Sustentabilidade</a:t>
            </a: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6685885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aixaDeTexto 13"/>
          <p:cNvSpPr txBox="1"/>
          <p:nvPr/>
        </p:nvSpPr>
        <p:spPr>
          <a:xfrm>
            <a:off x="6807200" y="1726172"/>
            <a:ext cx="4647833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lvl="1" indent="-228600"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000" dirty="0" smtClean="0">
                <a:cs typeface="Calibri"/>
              </a:rPr>
              <a:t>Riscos de Sustentabilidade: ambientais, sociais e climáticos (físico, de transição e de litígio)</a:t>
            </a:r>
            <a:endParaRPr lang="pt-BR" sz="2000" dirty="0">
              <a:cs typeface="Calibri"/>
            </a:endParaRPr>
          </a:p>
          <a:p>
            <a:pPr marL="685800" lvl="1" indent="-228600"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000" dirty="0" smtClean="0">
                <a:cs typeface="Calibri"/>
              </a:rPr>
              <a:t>Limites/restrições </a:t>
            </a:r>
            <a:r>
              <a:rPr lang="pt-BR" sz="2000" dirty="0">
                <a:cs typeface="Calibri"/>
              </a:rPr>
              <a:t>para a realização de </a:t>
            </a:r>
            <a:r>
              <a:rPr lang="pt-BR" sz="2000" dirty="0" smtClean="0">
                <a:cs typeface="Calibri"/>
              </a:rPr>
              <a:t>negócios</a:t>
            </a:r>
          </a:p>
          <a:p>
            <a:pPr marL="1143000" lvl="2" indent="-228600"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dirty="0" smtClean="0">
                <a:cs typeface="Calibri"/>
              </a:rPr>
              <a:t>Subscrição: histórico, capacidade e disposição para mitigar riscos</a:t>
            </a:r>
          </a:p>
          <a:p>
            <a:pPr marL="1143000" lvl="2" indent="-228600"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dirty="0" smtClean="0">
                <a:cs typeface="Calibri"/>
              </a:rPr>
              <a:t>Investimentos: exposição/governança dos emissores de ativos</a:t>
            </a:r>
          </a:p>
          <a:p>
            <a:pPr marL="685800" lvl="1" indent="-228600"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000" dirty="0" smtClean="0">
                <a:cs typeface="Calibri"/>
              </a:rPr>
              <a:t>S1 e S2: Mensuração quantitativa; base </a:t>
            </a:r>
            <a:r>
              <a:rPr lang="pt-BR" sz="2000" dirty="0">
                <a:cs typeface="Calibri"/>
              </a:rPr>
              <a:t>de dados de perdas</a:t>
            </a:r>
          </a:p>
          <a:p>
            <a:endParaRPr lang="pt-BR" dirty="0"/>
          </a:p>
        </p:txBody>
      </p:sp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180193" y="5274902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8870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Circular Susep nº 666/22 (cont.)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1670348" y="2040542"/>
            <a:ext cx="51368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Gestão dos Riscos</a:t>
            </a:r>
          </a:p>
          <a:p>
            <a:pPr marL="342900" indent="-342900">
              <a:buFont typeface="Wingdings" pitchFamily="2" charset="2"/>
              <a:buChar char="§"/>
            </a:pPr>
            <a:endParaRPr lang="pt-BR" sz="2800" dirty="0" smtClean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Política de Sustentabilidade</a:t>
            </a: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 smtClean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Relatório de Sustentabilidade</a:t>
            </a: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  <p:cxnSp>
        <p:nvCxnSpPr>
          <p:cNvPr id="35" name="Conector reto 34"/>
          <p:cNvCxnSpPr/>
          <p:nvPr/>
        </p:nvCxnSpPr>
        <p:spPr>
          <a:xfrm flipH="1">
            <a:off x="6934200" y="1688072"/>
            <a:ext cx="25400" cy="3866908"/>
          </a:xfrm>
          <a:prstGeom prst="line">
            <a:avLst/>
          </a:prstGeom>
          <a:ln w="412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>
            <a:off x="6376893" y="2222500"/>
            <a:ext cx="557307" cy="0"/>
          </a:xfrm>
          <a:prstGeom prst="line">
            <a:avLst/>
          </a:prstGeom>
          <a:ln w="412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9929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aixaDeTexto 13"/>
          <p:cNvSpPr txBox="1"/>
          <p:nvPr/>
        </p:nvSpPr>
        <p:spPr>
          <a:xfrm>
            <a:off x="6807200" y="2302152"/>
            <a:ext cx="4647833" cy="3019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lvl="1" indent="-228600"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000" dirty="0">
                <a:cs typeface="Calibri"/>
              </a:rPr>
              <a:t>Foco </a:t>
            </a:r>
            <a:r>
              <a:rPr lang="pt-BR" sz="2000" dirty="0" smtClean="0">
                <a:cs typeface="Calibri"/>
              </a:rPr>
              <a:t>estratégico: </a:t>
            </a:r>
            <a:r>
              <a:rPr lang="pt-BR" sz="2000" dirty="0">
                <a:cs typeface="Calibri"/>
              </a:rPr>
              <a:t>condução dos negócios e relacionamento com partes </a:t>
            </a:r>
            <a:r>
              <a:rPr lang="pt-BR" sz="2000" dirty="0" smtClean="0">
                <a:cs typeface="Calibri"/>
              </a:rPr>
              <a:t>interessadas</a:t>
            </a:r>
          </a:p>
          <a:p>
            <a:pPr marL="685800" lvl="1" indent="-228600"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000" dirty="0" smtClean="0">
                <a:cs typeface="Calibri"/>
              </a:rPr>
              <a:t>Visão mais abrangente de GR</a:t>
            </a:r>
          </a:p>
          <a:p>
            <a:pPr marL="1143000" lvl="2" indent="-228600"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dirty="0" smtClean="0">
                <a:cs typeface="Calibri"/>
              </a:rPr>
              <a:t>PGR (riscos) x PS (oportunidades)</a:t>
            </a:r>
            <a:endParaRPr lang="pt-BR" dirty="0">
              <a:cs typeface="Calibri"/>
            </a:endParaRPr>
          </a:p>
          <a:p>
            <a:pPr marL="685800" lvl="1" indent="-228600"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t-BR" sz="2000" dirty="0" smtClean="0">
                <a:cs typeface="Calibri"/>
              </a:rPr>
              <a:t>Ações </a:t>
            </a:r>
            <a:r>
              <a:rPr lang="pt-BR" sz="2000" dirty="0">
                <a:cs typeface="Calibri"/>
              </a:rPr>
              <a:t>relativas a oferta de produtos/ serviços ou desempenho de </a:t>
            </a:r>
            <a:r>
              <a:rPr lang="pt-BR" sz="2000" dirty="0" smtClean="0">
                <a:cs typeface="Calibri"/>
              </a:rPr>
              <a:t>atividades/operações</a:t>
            </a:r>
          </a:p>
          <a:p>
            <a:endParaRPr lang="pt-BR" dirty="0"/>
          </a:p>
        </p:txBody>
      </p:sp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180193" y="5274902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6940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Circular Susep nº 666/22 (cont.)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1670348" y="2040542"/>
            <a:ext cx="51368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Gestão dos Riscos</a:t>
            </a:r>
          </a:p>
          <a:p>
            <a:pPr marL="342900" indent="-342900">
              <a:buFont typeface="Wingdings" pitchFamily="2" charset="2"/>
              <a:buChar char="§"/>
            </a:pPr>
            <a:endParaRPr lang="pt-BR" sz="2800" dirty="0" smtClean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Política de Sustentabilidade</a:t>
            </a: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 smtClean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Relatório de Sustentabilidade</a:t>
            </a: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  <p:cxnSp>
        <p:nvCxnSpPr>
          <p:cNvPr id="35" name="Conector reto 34"/>
          <p:cNvCxnSpPr/>
          <p:nvPr/>
        </p:nvCxnSpPr>
        <p:spPr>
          <a:xfrm flipH="1">
            <a:off x="6934200" y="2352903"/>
            <a:ext cx="12700" cy="2550567"/>
          </a:xfrm>
          <a:prstGeom prst="line">
            <a:avLst/>
          </a:prstGeom>
          <a:ln w="412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>
            <a:off x="6376893" y="3594100"/>
            <a:ext cx="557307" cy="0"/>
          </a:xfrm>
          <a:prstGeom prst="line">
            <a:avLst/>
          </a:prstGeom>
          <a:ln w="412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8784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28604</TotalTime>
  <Words>776</Words>
  <Application>Microsoft Office PowerPoint</Application>
  <PresentationFormat>Widescreen</PresentationFormat>
  <Paragraphs>223</Paragraphs>
  <Slides>18</Slides>
  <Notes>17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DIN Alternate</vt:lpstr>
      <vt:lpstr>Silom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Flavio Vasconcelos Andrade</dc:creator>
  <cp:lastModifiedBy>usuariolocal</cp:lastModifiedBy>
  <cp:revision>107</cp:revision>
  <dcterms:created xsi:type="dcterms:W3CDTF">2022-10-25T14:38:49Z</dcterms:created>
  <dcterms:modified xsi:type="dcterms:W3CDTF">2023-04-11T19:44:52Z</dcterms:modified>
</cp:coreProperties>
</file>