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79" r:id="rId2"/>
    <p:sldId id="294" r:id="rId3"/>
    <p:sldId id="284" r:id="rId4"/>
    <p:sldId id="291" r:id="rId5"/>
    <p:sldId id="290" r:id="rId6"/>
    <p:sldId id="288" r:id="rId7"/>
    <p:sldId id="286" r:id="rId8"/>
    <p:sldId id="293" r:id="rId9"/>
    <p:sldId id="278" r:id="rId10"/>
  </p:sldIdLst>
  <p:sldSz cx="14630400" cy="8229600"/>
  <p:notesSz cx="8229600" cy="14630400"/>
  <p:embeddedFontLst>
    <p:embeddedFont>
      <p:font typeface="Crimson Pro" panose="020B0604020202020204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3447" autoAdjust="0"/>
  </p:normalViewPr>
  <p:slideViewPr>
    <p:cSldViewPr snapToGrid="0" snapToObjects="1">
      <p:cViewPr varScale="1">
        <p:scale>
          <a:sx n="58" d="100"/>
          <a:sy n="58" d="100"/>
        </p:scale>
        <p:origin x="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29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5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15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7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8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78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5AB33A-ADE0-E211-2110-8FA84CEA4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52"/>
            <a:ext cx="14630400" cy="82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0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017AD2-884C-9D71-6D4D-B7C500261F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784"/>
          <a:stretch/>
        </p:blipFill>
        <p:spPr>
          <a:xfrm>
            <a:off x="4190923" y="2480171"/>
            <a:ext cx="6781878" cy="36576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2D7D02-9480-BFA6-BDA8-450D4CCA48BB}"/>
              </a:ext>
            </a:extLst>
          </p:cNvPr>
          <p:cNvSpPr txBox="1"/>
          <p:nvPr/>
        </p:nvSpPr>
        <p:spPr>
          <a:xfrm>
            <a:off x="1168400" y="787400"/>
            <a:ext cx="12897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/>
              <a:t> 52 empresas participantes do relatório CNseg, </a:t>
            </a:r>
          </a:p>
          <a:p>
            <a:r>
              <a:rPr lang="pt-BR" sz="4800" b="1" dirty="0"/>
              <a:t>a partir da resposta ao questionário.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5D660D-36D0-532E-5FCB-4B72A7D2DEB2}"/>
              </a:ext>
            </a:extLst>
          </p:cNvPr>
          <p:cNvSpPr txBox="1"/>
          <p:nvPr/>
        </p:nvSpPr>
        <p:spPr>
          <a:xfrm>
            <a:off x="1308100" y="6449536"/>
            <a:ext cx="1054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4800" b="1" dirty="0"/>
              <a:t>3º ano.   Ainda sem analise temporal. </a:t>
            </a:r>
          </a:p>
        </p:txBody>
      </p:sp>
    </p:spTree>
    <p:extLst>
      <p:ext uri="{BB962C8B-B14F-4D97-AF65-F5344CB8AC3E}">
        <p14:creationId xmlns:p14="http://schemas.microsoft.com/office/powerpoint/2010/main" val="394902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13800" y="390509"/>
            <a:ext cx="5258157" cy="657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ESG na Cadeia de Valor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701734" y="1296613"/>
            <a:ext cx="9682842" cy="455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</a:t>
            </a:r>
            <a:r>
              <a:rPr lang="pt-B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relatório analisa a integração 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 práticas ESG em diferentes aspectos do setor. </a:t>
            </a:r>
          </a:p>
          <a:p>
            <a:pPr marL="0" indent="0" algn="ctr">
              <a:lnSpc>
                <a:spcPts val="2600"/>
              </a:lnSpc>
              <a:buNone/>
            </a:pPr>
            <a:endParaRPr lang="en-US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99967" y="3282672"/>
            <a:ext cx="117991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7" name="Text 4"/>
          <p:cNvSpPr/>
          <p:nvPr/>
        </p:nvSpPr>
        <p:spPr>
          <a:xfrm>
            <a:off x="1904059" y="2534033"/>
            <a:ext cx="4106669" cy="341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48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60 a 65% </a:t>
            </a:r>
            <a:r>
              <a:rPr lang="en-US" sz="48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em</a:t>
            </a:r>
            <a:r>
              <a:rPr lang="en-US" sz="48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48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Produtos</a:t>
            </a:r>
            <a:r>
              <a:rPr lang="en-US" sz="48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e </a:t>
            </a:r>
            <a:r>
              <a:rPr lang="en-US" sz="48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Serviços</a:t>
            </a:r>
            <a:r>
              <a:rPr lang="en-US" sz="48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 ESG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1300053" y="3573411"/>
            <a:ext cx="12482047" cy="3562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1">
              <a:lnSpc>
                <a:spcPts val="2600"/>
              </a:lnSpc>
              <a:buClr>
                <a:schemeClr val="accent2"/>
              </a:buClr>
            </a:pPr>
            <a:endParaRPr lang="pt-BR" sz="2500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Critérios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no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desenvolvimento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venda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Produtos 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Serviços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v"/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Produtos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ou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linhas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negócio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relacionadas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diretamente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ao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risco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ou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à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responsabilidade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ambiental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t-BR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Identificação ou rotulo de benefícios climáticos, ambientais ou sociais.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6378535" y="4857393"/>
            <a:ext cx="160853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93F8B7D-6C5F-F69F-F777-79D908EA2D30}"/>
              </a:ext>
            </a:extLst>
          </p:cNvPr>
          <p:cNvSpPr/>
          <p:nvPr/>
        </p:nvSpPr>
        <p:spPr>
          <a:xfrm>
            <a:off x="12897134" y="7738281"/>
            <a:ext cx="1733266" cy="382137"/>
          </a:xfrm>
          <a:prstGeom prst="rect">
            <a:avLst/>
          </a:prstGeom>
          <a:solidFill>
            <a:srgbClr val="FFF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 descr="Mão aberta com planta estrutura de tópicos">
            <a:extLst>
              <a:ext uri="{FF2B5EF4-FFF2-40B4-BE49-F238E27FC236}">
                <a16:creationId xmlns:a16="http://schemas.microsoft.com/office/drawing/2014/main" id="{D02F5C13-647A-0E93-3089-E8046B35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102" y="2190942"/>
            <a:ext cx="813632" cy="8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7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13800" y="390509"/>
            <a:ext cx="5258157" cy="657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ESG na Cadeia de Valor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701734" y="1296613"/>
            <a:ext cx="9682842" cy="455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</a:t>
            </a:r>
            <a:r>
              <a:rPr lang="pt-B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relatório analisa a integração 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 práticas ESG em diferentes aspectos do setor. </a:t>
            </a:r>
          </a:p>
          <a:p>
            <a:pPr marL="0" indent="0" algn="ctr">
              <a:lnSpc>
                <a:spcPts val="2600"/>
              </a:lnSpc>
              <a:buNone/>
            </a:pPr>
            <a:endParaRPr lang="en-US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99967" y="3282672"/>
            <a:ext cx="117991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7" name="Text 4"/>
          <p:cNvSpPr/>
          <p:nvPr/>
        </p:nvSpPr>
        <p:spPr>
          <a:xfrm>
            <a:off x="1904059" y="2534033"/>
            <a:ext cx="4106669" cy="341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48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Gestão</a:t>
            </a:r>
            <a:r>
              <a:rPr lang="en-US" sz="48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de Riscos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1701734" y="3443894"/>
            <a:ext cx="11195400" cy="3562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69%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consideram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Riscos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climáticos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suas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políticas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aceitação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riscos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modelos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subscrição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>
              <a:lnSpc>
                <a:spcPts val="2600"/>
              </a:lnSpc>
              <a:buClr>
                <a:schemeClr val="accent2"/>
              </a:buClr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58% 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definiram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limites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para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concentração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riscos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sustetanbilidade</a:t>
            </a: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378535" y="4857393"/>
            <a:ext cx="160853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93F8B7D-6C5F-F69F-F777-79D908EA2D30}"/>
              </a:ext>
            </a:extLst>
          </p:cNvPr>
          <p:cNvSpPr/>
          <p:nvPr/>
        </p:nvSpPr>
        <p:spPr>
          <a:xfrm>
            <a:off x="12897134" y="7738281"/>
            <a:ext cx="1733266" cy="382137"/>
          </a:xfrm>
          <a:prstGeom prst="rect">
            <a:avLst/>
          </a:prstGeom>
          <a:solidFill>
            <a:srgbClr val="FFF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A1827D8C-089E-B556-2C1C-1A7D5307F1F1}"/>
              </a:ext>
            </a:extLst>
          </p:cNvPr>
          <p:cNvSpPr/>
          <p:nvPr/>
        </p:nvSpPr>
        <p:spPr>
          <a:xfrm>
            <a:off x="1050663" y="2269145"/>
            <a:ext cx="651071" cy="657225"/>
          </a:xfrm>
          <a:custGeom>
            <a:avLst/>
            <a:gdLst/>
            <a:ahLst/>
            <a:cxnLst/>
            <a:rect l="l" t="t" r="r" b="b"/>
            <a:pathLst>
              <a:path w="427354" h="427354">
                <a:moveTo>
                  <a:pt x="14224" y="120967"/>
                </a:moveTo>
                <a:lnTo>
                  <a:pt x="0" y="120967"/>
                </a:lnTo>
                <a:lnTo>
                  <a:pt x="0" y="135204"/>
                </a:lnTo>
                <a:lnTo>
                  <a:pt x="14224" y="135204"/>
                </a:lnTo>
                <a:lnTo>
                  <a:pt x="14224" y="120967"/>
                </a:lnTo>
                <a:close/>
              </a:path>
              <a:path w="427354" h="427354">
                <a:moveTo>
                  <a:pt x="14224" y="64046"/>
                </a:moveTo>
                <a:lnTo>
                  <a:pt x="0" y="64046"/>
                </a:lnTo>
                <a:lnTo>
                  <a:pt x="0" y="78270"/>
                </a:lnTo>
                <a:lnTo>
                  <a:pt x="14224" y="78270"/>
                </a:lnTo>
                <a:lnTo>
                  <a:pt x="14224" y="64046"/>
                </a:lnTo>
                <a:close/>
              </a:path>
              <a:path w="427354" h="427354">
                <a:moveTo>
                  <a:pt x="28460" y="78270"/>
                </a:moveTo>
                <a:lnTo>
                  <a:pt x="14224" y="78270"/>
                </a:lnTo>
                <a:lnTo>
                  <a:pt x="14224" y="92506"/>
                </a:lnTo>
                <a:lnTo>
                  <a:pt x="28460" y="92506"/>
                </a:lnTo>
                <a:lnTo>
                  <a:pt x="28460" y="78270"/>
                </a:lnTo>
                <a:close/>
              </a:path>
              <a:path w="427354" h="427354">
                <a:moveTo>
                  <a:pt x="28460" y="49809"/>
                </a:moveTo>
                <a:lnTo>
                  <a:pt x="14224" y="49809"/>
                </a:lnTo>
                <a:lnTo>
                  <a:pt x="14224" y="64046"/>
                </a:lnTo>
                <a:lnTo>
                  <a:pt x="28460" y="64046"/>
                </a:lnTo>
                <a:lnTo>
                  <a:pt x="28460" y="49809"/>
                </a:lnTo>
                <a:close/>
              </a:path>
              <a:path w="427354" h="427354">
                <a:moveTo>
                  <a:pt x="42697" y="277533"/>
                </a:moveTo>
                <a:lnTo>
                  <a:pt x="28460" y="277533"/>
                </a:lnTo>
                <a:lnTo>
                  <a:pt x="28460" y="298881"/>
                </a:lnTo>
                <a:lnTo>
                  <a:pt x="42697" y="298881"/>
                </a:lnTo>
                <a:lnTo>
                  <a:pt x="42697" y="277533"/>
                </a:lnTo>
                <a:close/>
              </a:path>
              <a:path w="427354" h="427354">
                <a:moveTo>
                  <a:pt x="42697" y="64046"/>
                </a:moveTo>
                <a:lnTo>
                  <a:pt x="28460" y="64046"/>
                </a:lnTo>
                <a:lnTo>
                  <a:pt x="28460" y="78270"/>
                </a:lnTo>
                <a:lnTo>
                  <a:pt x="42697" y="78270"/>
                </a:lnTo>
                <a:lnTo>
                  <a:pt x="42697" y="64046"/>
                </a:lnTo>
                <a:close/>
              </a:path>
              <a:path w="427354" h="427354">
                <a:moveTo>
                  <a:pt x="42697" y="0"/>
                </a:moveTo>
                <a:lnTo>
                  <a:pt x="28460" y="0"/>
                </a:lnTo>
                <a:lnTo>
                  <a:pt x="28460" y="14224"/>
                </a:lnTo>
                <a:lnTo>
                  <a:pt x="42697" y="14224"/>
                </a:lnTo>
                <a:lnTo>
                  <a:pt x="42697" y="0"/>
                </a:lnTo>
                <a:close/>
              </a:path>
              <a:path w="427354" h="427354">
                <a:moveTo>
                  <a:pt x="149440" y="117043"/>
                </a:moveTo>
                <a:lnTo>
                  <a:pt x="146253" y="113855"/>
                </a:lnTo>
                <a:lnTo>
                  <a:pt x="142316" y="113855"/>
                </a:lnTo>
                <a:lnTo>
                  <a:pt x="135204" y="113855"/>
                </a:lnTo>
                <a:lnTo>
                  <a:pt x="135204" y="106743"/>
                </a:lnTo>
                <a:lnTo>
                  <a:pt x="120980" y="106743"/>
                </a:lnTo>
                <a:lnTo>
                  <a:pt x="120980" y="113855"/>
                </a:lnTo>
                <a:lnTo>
                  <a:pt x="109918" y="113855"/>
                </a:lnTo>
                <a:lnTo>
                  <a:pt x="106743" y="117043"/>
                </a:lnTo>
                <a:lnTo>
                  <a:pt x="106743" y="146253"/>
                </a:lnTo>
                <a:lnTo>
                  <a:pt x="109918" y="149440"/>
                </a:lnTo>
                <a:lnTo>
                  <a:pt x="135204" y="149440"/>
                </a:lnTo>
                <a:lnTo>
                  <a:pt x="135204" y="156552"/>
                </a:lnTo>
                <a:lnTo>
                  <a:pt x="106743" y="156552"/>
                </a:lnTo>
                <a:lnTo>
                  <a:pt x="106743" y="167601"/>
                </a:lnTo>
                <a:lnTo>
                  <a:pt x="109918" y="170789"/>
                </a:lnTo>
                <a:lnTo>
                  <a:pt x="120980" y="170789"/>
                </a:lnTo>
                <a:lnTo>
                  <a:pt x="120980" y="177901"/>
                </a:lnTo>
                <a:lnTo>
                  <a:pt x="135204" y="177901"/>
                </a:lnTo>
                <a:lnTo>
                  <a:pt x="135204" y="170789"/>
                </a:lnTo>
                <a:lnTo>
                  <a:pt x="146253" y="170789"/>
                </a:lnTo>
                <a:lnTo>
                  <a:pt x="149440" y="167601"/>
                </a:lnTo>
                <a:lnTo>
                  <a:pt x="149440" y="138391"/>
                </a:lnTo>
                <a:lnTo>
                  <a:pt x="146253" y="135204"/>
                </a:lnTo>
                <a:lnTo>
                  <a:pt x="120980" y="135204"/>
                </a:lnTo>
                <a:lnTo>
                  <a:pt x="120980" y="128092"/>
                </a:lnTo>
                <a:lnTo>
                  <a:pt x="149440" y="128092"/>
                </a:lnTo>
                <a:lnTo>
                  <a:pt x="149440" y="117043"/>
                </a:lnTo>
                <a:close/>
              </a:path>
              <a:path w="427354" h="427354">
                <a:moveTo>
                  <a:pt x="199250" y="177901"/>
                </a:moveTo>
                <a:lnTo>
                  <a:pt x="192138" y="177901"/>
                </a:lnTo>
                <a:lnTo>
                  <a:pt x="192138" y="192138"/>
                </a:lnTo>
                <a:lnTo>
                  <a:pt x="199250" y="192138"/>
                </a:lnTo>
                <a:lnTo>
                  <a:pt x="199250" y="177901"/>
                </a:lnTo>
                <a:close/>
              </a:path>
              <a:path w="427354" h="427354">
                <a:moveTo>
                  <a:pt x="199250" y="149440"/>
                </a:moveTo>
                <a:lnTo>
                  <a:pt x="192138" y="149440"/>
                </a:lnTo>
                <a:lnTo>
                  <a:pt x="192138" y="163664"/>
                </a:lnTo>
                <a:lnTo>
                  <a:pt x="199250" y="163664"/>
                </a:lnTo>
                <a:lnTo>
                  <a:pt x="199250" y="149440"/>
                </a:lnTo>
                <a:close/>
              </a:path>
              <a:path w="427354" h="427354">
                <a:moveTo>
                  <a:pt x="199250" y="120967"/>
                </a:moveTo>
                <a:lnTo>
                  <a:pt x="192138" y="120967"/>
                </a:lnTo>
                <a:lnTo>
                  <a:pt x="192138" y="135204"/>
                </a:lnTo>
                <a:lnTo>
                  <a:pt x="199250" y="135204"/>
                </a:lnTo>
                <a:lnTo>
                  <a:pt x="199250" y="120967"/>
                </a:lnTo>
                <a:close/>
              </a:path>
              <a:path w="427354" h="427354">
                <a:moveTo>
                  <a:pt x="220599" y="177901"/>
                </a:moveTo>
                <a:lnTo>
                  <a:pt x="213487" y="177901"/>
                </a:lnTo>
                <a:lnTo>
                  <a:pt x="213487" y="192138"/>
                </a:lnTo>
                <a:lnTo>
                  <a:pt x="220599" y="192138"/>
                </a:lnTo>
                <a:lnTo>
                  <a:pt x="220599" y="177901"/>
                </a:lnTo>
                <a:close/>
              </a:path>
              <a:path w="427354" h="427354">
                <a:moveTo>
                  <a:pt x="220599" y="149440"/>
                </a:moveTo>
                <a:lnTo>
                  <a:pt x="213487" y="149440"/>
                </a:lnTo>
                <a:lnTo>
                  <a:pt x="213487" y="163664"/>
                </a:lnTo>
                <a:lnTo>
                  <a:pt x="220599" y="163664"/>
                </a:lnTo>
                <a:lnTo>
                  <a:pt x="220599" y="149440"/>
                </a:lnTo>
                <a:close/>
              </a:path>
              <a:path w="427354" h="427354">
                <a:moveTo>
                  <a:pt x="220599" y="120967"/>
                </a:moveTo>
                <a:lnTo>
                  <a:pt x="213487" y="120967"/>
                </a:lnTo>
                <a:lnTo>
                  <a:pt x="213487" y="135204"/>
                </a:lnTo>
                <a:lnTo>
                  <a:pt x="220599" y="135204"/>
                </a:lnTo>
                <a:lnTo>
                  <a:pt x="220599" y="120967"/>
                </a:lnTo>
                <a:close/>
              </a:path>
              <a:path w="427354" h="427354">
                <a:moveTo>
                  <a:pt x="263296" y="120967"/>
                </a:moveTo>
                <a:lnTo>
                  <a:pt x="256184" y="120967"/>
                </a:lnTo>
                <a:lnTo>
                  <a:pt x="256184" y="135204"/>
                </a:lnTo>
                <a:lnTo>
                  <a:pt x="263296" y="135204"/>
                </a:lnTo>
                <a:lnTo>
                  <a:pt x="263296" y="120967"/>
                </a:lnTo>
                <a:close/>
              </a:path>
              <a:path w="427354" h="427354">
                <a:moveTo>
                  <a:pt x="263296" y="92506"/>
                </a:moveTo>
                <a:lnTo>
                  <a:pt x="256184" y="92506"/>
                </a:lnTo>
                <a:lnTo>
                  <a:pt x="256184" y="106743"/>
                </a:lnTo>
                <a:lnTo>
                  <a:pt x="263296" y="106743"/>
                </a:lnTo>
                <a:lnTo>
                  <a:pt x="263296" y="92506"/>
                </a:lnTo>
                <a:close/>
              </a:path>
              <a:path w="427354" h="427354">
                <a:moveTo>
                  <a:pt x="263296" y="64046"/>
                </a:moveTo>
                <a:lnTo>
                  <a:pt x="256184" y="64046"/>
                </a:lnTo>
                <a:lnTo>
                  <a:pt x="256184" y="78270"/>
                </a:lnTo>
                <a:lnTo>
                  <a:pt x="263296" y="78270"/>
                </a:lnTo>
                <a:lnTo>
                  <a:pt x="263296" y="64046"/>
                </a:lnTo>
                <a:close/>
              </a:path>
              <a:path w="427354" h="427354">
                <a:moveTo>
                  <a:pt x="263296" y="35572"/>
                </a:moveTo>
                <a:lnTo>
                  <a:pt x="256184" y="35572"/>
                </a:lnTo>
                <a:lnTo>
                  <a:pt x="256184" y="49809"/>
                </a:lnTo>
                <a:lnTo>
                  <a:pt x="263296" y="49809"/>
                </a:lnTo>
                <a:lnTo>
                  <a:pt x="263296" y="35572"/>
                </a:lnTo>
                <a:close/>
              </a:path>
              <a:path w="427354" h="427354">
                <a:moveTo>
                  <a:pt x="284645" y="120967"/>
                </a:moveTo>
                <a:lnTo>
                  <a:pt x="277533" y="120967"/>
                </a:lnTo>
                <a:lnTo>
                  <a:pt x="277533" y="135204"/>
                </a:lnTo>
                <a:lnTo>
                  <a:pt x="284645" y="135204"/>
                </a:lnTo>
                <a:lnTo>
                  <a:pt x="284645" y="120967"/>
                </a:lnTo>
                <a:close/>
              </a:path>
              <a:path w="427354" h="427354">
                <a:moveTo>
                  <a:pt x="284645" y="92506"/>
                </a:moveTo>
                <a:lnTo>
                  <a:pt x="277533" y="92506"/>
                </a:lnTo>
                <a:lnTo>
                  <a:pt x="277533" y="106743"/>
                </a:lnTo>
                <a:lnTo>
                  <a:pt x="284645" y="106743"/>
                </a:lnTo>
                <a:lnTo>
                  <a:pt x="284645" y="92506"/>
                </a:lnTo>
                <a:close/>
              </a:path>
              <a:path w="427354" h="427354">
                <a:moveTo>
                  <a:pt x="284645" y="64046"/>
                </a:moveTo>
                <a:lnTo>
                  <a:pt x="277533" y="64046"/>
                </a:lnTo>
                <a:lnTo>
                  <a:pt x="277533" y="78270"/>
                </a:lnTo>
                <a:lnTo>
                  <a:pt x="284645" y="78270"/>
                </a:lnTo>
                <a:lnTo>
                  <a:pt x="284645" y="64046"/>
                </a:lnTo>
                <a:close/>
              </a:path>
              <a:path w="427354" h="427354">
                <a:moveTo>
                  <a:pt x="284645" y="35572"/>
                </a:moveTo>
                <a:lnTo>
                  <a:pt x="277533" y="35572"/>
                </a:lnTo>
                <a:lnTo>
                  <a:pt x="277533" y="49809"/>
                </a:lnTo>
                <a:lnTo>
                  <a:pt x="284645" y="49809"/>
                </a:lnTo>
                <a:lnTo>
                  <a:pt x="284645" y="35572"/>
                </a:lnTo>
                <a:close/>
              </a:path>
              <a:path w="427354" h="427354">
                <a:moveTo>
                  <a:pt x="377151" y="71158"/>
                </a:moveTo>
                <a:lnTo>
                  <a:pt x="362927" y="71158"/>
                </a:lnTo>
                <a:lnTo>
                  <a:pt x="362927" y="85394"/>
                </a:lnTo>
                <a:lnTo>
                  <a:pt x="377151" y="85394"/>
                </a:lnTo>
                <a:lnTo>
                  <a:pt x="377151" y="71158"/>
                </a:lnTo>
                <a:close/>
              </a:path>
              <a:path w="427354" h="427354">
                <a:moveTo>
                  <a:pt x="377151" y="14224"/>
                </a:moveTo>
                <a:lnTo>
                  <a:pt x="362927" y="14224"/>
                </a:lnTo>
                <a:lnTo>
                  <a:pt x="362927" y="28460"/>
                </a:lnTo>
                <a:lnTo>
                  <a:pt x="377151" y="28460"/>
                </a:lnTo>
                <a:lnTo>
                  <a:pt x="377151" y="14224"/>
                </a:lnTo>
                <a:close/>
              </a:path>
              <a:path w="427354" h="427354">
                <a:moveTo>
                  <a:pt x="391388" y="28460"/>
                </a:moveTo>
                <a:lnTo>
                  <a:pt x="377151" y="28460"/>
                </a:lnTo>
                <a:lnTo>
                  <a:pt x="377151" y="42697"/>
                </a:lnTo>
                <a:lnTo>
                  <a:pt x="391388" y="42697"/>
                </a:lnTo>
                <a:lnTo>
                  <a:pt x="391388" y="28460"/>
                </a:lnTo>
                <a:close/>
              </a:path>
              <a:path w="427354" h="427354">
                <a:moveTo>
                  <a:pt x="391388" y="0"/>
                </a:moveTo>
                <a:lnTo>
                  <a:pt x="377151" y="0"/>
                </a:lnTo>
                <a:lnTo>
                  <a:pt x="377151" y="14224"/>
                </a:lnTo>
                <a:lnTo>
                  <a:pt x="391388" y="14224"/>
                </a:lnTo>
                <a:lnTo>
                  <a:pt x="391388" y="0"/>
                </a:lnTo>
                <a:close/>
              </a:path>
              <a:path w="427354" h="427354">
                <a:moveTo>
                  <a:pt x="405625" y="14224"/>
                </a:moveTo>
                <a:lnTo>
                  <a:pt x="391388" y="14224"/>
                </a:lnTo>
                <a:lnTo>
                  <a:pt x="391388" y="28460"/>
                </a:lnTo>
                <a:lnTo>
                  <a:pt x="405625" y="28460"/>
                </a:lnTo>
                <a:lnTo>
                  <a:pt x="405625" y="14224"/>
                </a:lnTo>
                <a:close/>
              </a:path>
              <a:path w="427354" h="427354">
                <a:moveTo>
                  <a:pt x="424167" y="215747"/>
                </a:moveTo>
                <a:lnTo>
                  <a:pt x="422046" y="207772"/>
                </a:lnTo>
                <a:lnTo>
                  <a:pt x="411835" y="195630"/>
                </a:lnTo>
                <a:lnTo>
                  <a:pt x="410692" y="195084"/>
                </a:lnTo>
                <a:lnTo>
                  <a:pt x="409422" y="194500"/>
                </a:lnTo>
                <a:lnTo>
                  <a:pt x="409422" y="217436"/>
                </a:lnTo>
                <a:lnTo>
                  <a:pt x="405688" y="238582"/>
                </a:lnTo>
                <a:lnTo>
                  <a:pt x="378206" y="306539"/>
                </a:lnTo>
                <a:lnTo>
                  <a:pt x="325488" y="357479"/>
                </a:lnTo>
                <a:lnTo>
                  <a:pt x="280644" y="377456"/>
                </a:lnTo>
                <a:lnTo>
                  <a:pt x="232029" y="384289"/>
                </a:lnTo>
                <a:lnTo>
                  <a:pt x="71158" y="384289"/>
                </a:lnTo>
                <a:lnTo>
                  <a:pt x="71158" y="288480"/>
                </a:lnTo>
                <a:lnTo>
                  <a:pt x="95110" y="274548"/>
                </a:lnTo>
                <a:lnTo>
                  <a:pt x="147396" y="258279"/>
                </a:lnTo>
                <a:lnTo>
                  <a:pt x="277533" y="256197"/>
                </a:lnTo>
                <a:lnTo>
                  <a:pt x="292620" y="292633"/>
                </a:lnTo>
                <a:lnTo>
                  <a:pt x="163677" y="298894"/>
                </a:lnTo>
                <a:lnTo>
                  <a:pt x="163677" y="313118"/>
                </a:lnTo>
                <a:lnTo>
                  <a:pt x="277533" y="313118"/>
                </a:lnTo>
                <a:lnTo>
                  <a:pt x="290245" y="310756"/>
                </a:lnTo>
                <a:lnTo>
                  <a:pt x="300888" y="304266"/>
                </a:lnTo>
                <a:lnTo>
                  <a:pt x="308635" y="294525"/>
                </a:lnTo>
                <a:lnTo>
                  <a:pt x="312610" y="282435"/>
                </a:lnTo>
                <a:lnTo>
                  <a:pt x="347624" y="267436"/>
                </a:lnTo>
                <a:lnTo>
                  <a:pt x="360159" y="262064"/>
                </a:lnTo>
                <a:lnTo>
                  <a:pt x="361416" y="260883"/>
                </a:lnTo>
                <a:lnTo>
                  <a:pt x="387350" y="209029"/>
                </a:lnTo>
                <a:lnTo>
                  <a:pt x="391629" y="206375"/>
                </a:lnTo>
                <a:lnTo>
                  <a:pt x="400138" y="206375"/>
                </a:lnTo>
                <a:lnTo>
                  <a:pt x="403644" y="208000"/>
                </a:lnTo>
                <a:lnTo>
                  <a:pt x="408419" y="213715"/>
                </a:lnTo>
                <a:lnTo>
                  <a:pt x="409422" y="217436"/>
                </a:lnTo>
                <a:lnTo>
                  <a:pt x="409422" y="194500"/>
                </a:lnTo>
                <a:lnTo>
                  <a:pt x="404355" y="192138"/>
                </a:lnTo>
                <a:lnTo>
                  <a:pt x="392087" y="192138"/>
                </a:lnTo>
                <a:lnTo>
                  <a:pt x="387959" y="193205"/>
                </a:lnTo>
                <a:lnTo>
                  <a:pt x="384276" y="195084"/>
                </a:lnTo>
                <a:lnTo>
                  <a:pt x="384276" y="163664"/>
                </a:lnTo>
                <a:lnTo>
                  <a:pt x="394271" y="163664"/>
                </a:lnTo>
                <a:lnTo>
                  <a:pt x="396875" y="161937"/>
                </a:lnTo>
                <a:lnTo>
                  <a:pt x="399059" y="156629"/>
                </a:lnTo>
                <a:lnTo>
                  <a:pt x="398462" y="153555"/>
                </a:lnTo>
                <a:lnTo>
                  <a:pt x="394347" y="149440"/>
                </a:lnTo>
                <a:lnTo>
                  <a:pt x="374205" y="129298"/>
                </a:lnTo>
                <a:lnTo>
                  <a:pt x="374205" y="149440"/>
                </a:lnTo>
                <a:lnTo>
                  <a:pt x="370039" y="149440"/>
                </a:lnTo>
                <a:lnTo>
                  <a:pt x="370039" y="163677"/>
                </a:lnTo>
                <a:lnTo>
                  <a:pt x="370039" y="206375"/>
                </a:lnTo>
                <a:lnTo>
                  <a:pt x="355803" y="206375"/>
                </a:lnTo>
                <a:lnTo>
                  <a:pt x="355803" y="185026"/>
                </a:lnTo>
                <a:lnTo>
                  <a:pt x="355803" y="173977"/>
                </a:lnTo>
                <a:lnTo>
                  <a:pt x="352628" y="170789"/>
                </a:lnTo>
                <a:lnTo>
                  <a:pt x="341579" y="170789"/>
                </a:lnTo>
                <a:lnTo>
                  <a:pt x="341579" y="185026"/>
                </a:lnTo>
                <a:lnTo>
                  <a:pt x="341579" y="206375"/>
                </a:lnTo>
                <a:lnTo>
                  <a:pt x="327342" y="206375"/>
                </a:lnTo>
                <a:lnTo>
                  <a:pt x="327342" y="185026"/>
                </a:lnTo>
                <a:lnTo>
                  <a:pt x="341579" y="185026"/>
                </a:lnTo>
                <a:lnTo>
                  <a:pt x="341579" y="170789"/>
                </a:lnTo>
                <a:lnTo>
                  <a:pt x="316280" y="170789"/>
                </a:lnTo>
                <a:lnTo>
                  <a:pt x="313105" y="173977"/>
                </a:lnTo>
                <a:lnTo>
                  <a:pt x="313105" y="206375"/>
                </a:lnTo>
                <a:lnTo>
                  <a:pt x="298881" y="206375"/>
                </a:lnTo>
                <a:lnTo>
                  <a:pt x="298881" y="163677"/>
                </a:lnTo>
                <a:lnTo>
                  <a:pt x="370039" y="163677"/>
                </a:lnTo>
                <a:lnTo>
                  <a:pt x="370039" y="149440"/>
                </a:lnTo>
                <a:lnTo>
                  <a:pt x="294703" y="149440"/>
                </a:lnTo>
                <a:lnTo>
                  <a:pt x="333235" y="110909"/>
                </a:lnTo>
                <a:lnTo>
                  <a:pt x="334454" y="109689"/>
                </a:lnTo>
                <a:lnTo>
                  <a:pt x="374205" y="149440"/>
                </a:lnTo>
                <a:lnTo>
                  <a:pt x="374205" y="129298"/>
                </a:lnTo>
                <a:lnTo>
                  <a:pt x="354596" y="109689"/>
                </a:lnTo>
                <a:lnTo>
                  <a:pt x="336715" y="91808"/>
                </a:lnTo>
                <a:lnTo>
                  <a:pt x="332206" y="91808"/>
                </a:lnTo>
                <a:lnTo>
                  <a:pt x="313118" y="110909"/>
                </a:lnTo>
                <a:lnTo>
                  <a:pt x="313118" y="21348"/>
                </a:lnTo>
                <a:lnTo>
                  <a:pt x="313118" y="10299"/>
                </a:lnTo>
                <a:lnTo>
                  <a:pt x="309930" y="7112"/>
                </a:lnTo>
                <a:lnTo>
                  <a:pt x="298881" y="7112"/>
                </a:lnTo>
                <a:lnTo>
                  <a:pt x="298881" y="21348"/>
                </a:lnTo>
                <a:lnTo>
                  <a:pt x="298881" y="125158"/>
                </a:lnTo>
                <a:lnTo>
                  <a:pt x="270459" y="153568"/>
                </a:lnTo>
                <a:lnTo>
                  <a:pt x="269849" y="156629"/>
                </a:lnTo>
                <a:lnTo>
                  <a:pt x="272046" y="161937"/>
                </a:lnTo>
                <a:lnTo>
                  <a:pt x="274650" y="163677"/>
                </a:lnTo>
                <a:lnTo>
                  <a:pt x="284645" y="163677"/>
                </a:lnTo>
                <a:lnTo>
                  <a:pt x="284645" y="206375"/>
                </a:lnTo>
                <a:lnTo>
                  <a:pt x="241947" y="206375"/>
                </a:lnTo>
                <a:lnTo>
                  <a:pt x="241947" y="106743"/>
                </a:lnTo>
                <a:lnTo>
                  <a:pt x="241947" y="92506"/>
                </a:lnTo>
                <a:lnTo>
                  <a:pt x="241947" y="21348"/>
                </a:lnTo>
                <a:lnTo>
                  <a:pt x="298881" y="21348"/>
                </a:lnTo>
                <a:lnTo>
                  <a:pt x="298881" y="7112"/>
                </a:lnTo>
                <a:lnTo>
                  <a:pt x="230898" y="7112"/>
                </a:lnTo>
                <a:lnTo>
                  <a:pt x="227723" y="10299"/>
                </a:lnTo>
                <a:lnTo>
                  <a:pt x="227723" y="92506"/>
                </a:lnTo>
                <a:lnTo>
                  <a:pt x="227711" y="106743"/>
                </a:lnTo>
                <a:lnTo>
                  <a:pt x="227711" y="206375"/>
                </a:lnTo>
                <a:lnTo>
                  <a:pt x="177901" y="206375"/>
                </a:lnTo>
                <a:lnTo>
                  <a:pt x="177901" y="106743"/>
                </a:lnTo>
                <a:lnTo>
                  <a:pt x="227711" y="106743"/>
                </a:lnTo>
                <a:lnTo>
                  <a:pt x="227711" y="92506"/>
                </a:lnTo>
                <a:lnTo>
                  <a:pt x="198882" y="92506"/>
                </a:lnTo>
                <a:lnTo>
                  <a:pt x="195072" y="84467"/>
                </a:lnTo>
                <a:lnTo>
                  <a:pt x="191833" y="78282"/>
                </a:lnTo>
                <a:lnTo>
                  <a:pt x="188810" y="73190"/>
                </a:lnTo>
                <a:lnTo>
                  <a:pt x="186245" y="69583"/>
                </a:lnTo>
                <a:lnTo>
                  <a:pt x="188518" y="64046"/>
                </a:lnTo>
                <a:lnTo>
                  <a:pt x="204558" y="24853"/>
                </a:lnTo>
                <a:lnTo>
                  <a:pt x="206222" y="20828"/>
                </a:lnTo>
                <a:lnTo>
                  <a:pt x="205308" y="16586"/>
                </a:lnTo>
                <a:lnTo>
                  <a:pt x="205066" y="15430"/>
                </a:lnTo>
                <a:lnTo>
                  <a:pt x="197446" y="8318"/>
                </a:lnTo>
                <a:lnTo>
                  <a:pt x="191973" y="7543"/>
                </a:lnTo>
                <a:lnTo>
                  <a:pt x="189166" y="8953"/>
                </a:lnTo>
                <a:lnTo>
                  <a:pt x="189166" y="24853"/>
                </a:lnTo>
                <a:lnTo>
                  <a:pt x="183146" y="39560"/>
                </a:lnTo>
                <a:lnTo>
                  <a:pt x="183146" y="92506"/>
                </a:lnTo>
                <a:lnTo>
                  <a:pt x="166852" y="92506"/>
                </a:lnTo>
                <a:lnTo>
                  <a:pt x="163664" y="95694"/>
                </a:lnTo>
                <a:lnTo>
                  <a:pt x="163677" y="206375"/>
                </a:lnTo>
                <a:lnTo>
                  <a:pt x="92506" y="206375"/>
                </a:lnTo>
                <a:lnTo>
                  <a:pt x="81432" y="204139"/>
                </a:lnTo>
                <a:lnTo>
                  <a:pt x="72390" y="198031"/>
                </a:lnTo>
                <a:lnTo>
                  <a:pt x="66281" y="188976"/>
                </a:lnTo>
                <a:lnTo>
                  <a:pt x="64046" y="177914"/>
                </a:lnTo>
                <a:lnTo>
                  <a:pt x="64046" y="156070"/>
                </a:lnTo>
                <a:lnTo>
                  <a:pt x="67830" y="128447"/>
                </a:lnTo>
                <a:lnTo>
                  <a:pt x="76669" y="104470"/>
                </a:lnTo>
                <a:lnTo>
                  <a:pt x="86779" y="86842"/>
                </a:lnTo>
                <a:lnTo>
                  <a:pt x="94361" y="78282"/>
                </a:lnTo>
                <a:lnTo>
                  <a:pt x="174967" y="78282"/>
                </a:lnTo>
                <a:lnTo>
                  <a:pt x="176123" y="79667"/>
                </a:lnTo>
                <a:lnTo>
                  <a:pt x="178727" y="83413"/>
                </a:lnTo>
                <a:lnTo>
                  <a:pt x="183146" y="92506"/>
                </a:lnTo>
                <a:lnTo>
                  <a:pt x="183146" y="39560"/>
                </a:lnTo>
                <a:lnTo>
                  <a:pt x="173113" y="64046"/>
                </a:lnTo>
                <a:lnTo>
                  <a:pt x="153835" y="64046"/>
                </a:lnTo>
                <a:lnTo>
                  <a:pt x="162915" y="45872"/>
                </a:lnTo>
                <a:lnTo>
                  <a:pt x="150190" y="39509"/>
                </a:lnTo>
                <a:lnTo>
                  <a:pt x="137922" y="64046"/>
                </a:lnTo>
                <a:lnTo>
                  <a:pt x="125450" y="64046"/>
                </a:lnTo>
                <a:lnTo>
                  <a:pt x="115531" y="43408"/>
                </a:lnTo>
                <a:lnTo>
                  <a:pt x="102692" y="49580"/>
                </a:lnTo>
                <a:lnTo>
                  <a:pt x="109651" y="64046"/>
                </a:lnTo>
                <a:lnTo>
                  <a:pt x="96748" y="64046"/>
                </a:lnTo>
                <a:lnTo>
                  <a:pt x="76517" y="26682"/>
                </a:lnTo>
                <a:lnTo>
                  <a:pt x="98069" y="32854"/>
                </a:lnTo>
                <a:lnTo>
                  <a:pt x="102717" y="31648"/>
                </a:lnTo>
                <a:lnTo>
                  <a:pt x="107683" y="26682"/>
                </a:lnTo>
                <a:lnTo>
                  <a:pt x="116738" y="17614"/>
                </a:lnTo>
                <a:lnTo>
                  <a:pt x="118783" y="15570"/>
                </a:lnTo>
                <a:lnTo>
                  <a:pt x="128054" y="27927"/>
                </a:lnTo>
                <a:lnTo>
                  <a:pt x="131330" y="29730"/>
                </a:lnTo>
                <a:lnTo>
                  <a:pt x="138518" y="30213"/>
                </a:lnTo>
                <a:lnTo>
                  <a:pt x="141960" y="28917"/>
                </a:lnTo>
                <a:lnTo>
                  <a:pt x="155308" y="15570"/>
                </a:lnTo>
                <a:lnTo>
                  <a:pt x="166992" y="31165"/>
                </a:lnTo>
                <a:lnTo>
                  <a:pt x="173456" y="32702"/>
                </a:lnTo>
                <a:lnTo>
                  <a:pt x="189166" y="24853"/>
                </a:lnTo>
                <a:lnTo>
                  <a:pt x="189166" y="8953"/>
                </a:lnTo>
                <a:lnTo>
                  <a:pt x="173875" y="16586"/>
                </a:lnTo>
                <a:lnTo>
                  <a:pt x="173113" y="15570"/>
                </a:lnTo>
                <a:lnTo>
                  <a:pt x="172516" y="14770"/>
                </a:lnTo>
                <a:lnTo>
                  <a:pt x="163233" y="2413"/>
                </a:lnTo>
                <a:lnTo>
                  <a:pt x="159981" y="635"/>
                </a:lnTo>
                <a:lnTo>
                  <a:pt x="152844" y="114"/>
                </a:lnTo>
                <a:lnTo>
                  <a:pt x="149339" y="1422"/>
                </a:lnTo>
                <a:lnTo>
                  <a:pt x="135966" y="14770"/>
                </a:lnTo>
                <a:lnTo>
                  <a:pt x="126720" y="2413"/>
                </a:lnTo>
                <a:lnTo>
                  <a:pt x="123431" y="635"/>
                </a:lnTo>
                <a:lnTo>
                  <a:pt x="116306" y="114"/>
                </a:lnTo>
                <a:lnTo>
                  <a:pt x="112788" y="1422"/>
                </a:lnTo>
                <a:lnTo>
                  <a:pt x="96608" y="17614"/>
                </a:lnTo>
                <a:lnTo>
                  <a:pt x="71259" y="10363"/>
                </a:lnTo>
                <a:lnTo>
                  <a:pt x="66179" y="12001"/>
                </a:lnTo>
                <a:lnTo>
                  <a:pt x="59944" y="19786"/>
                </a:lnTo>
                <a:lnTo>
                  <a:pt x="59474" y="25133"/>
                </a:lnTo>
                <a:lnTo>
                  <a:pt x="83375" y="69227"/>
                </a:lnTo>
                <a:lnTo>
                  <a:pt x="71755" y="83654"/>
                </a:lnTo>
                <a:lnTo>
                  <a:pt x="60921" y="104698"/>
                </a:lnTo>
                <a:lnTo>
                  <a:pt x="52933" y="129717"/>
                </a:lnTo>
                <a:lnTo>
                  <a:pt x="49809" y="156070"/>
                </a:lnTo>
                <a:lnTo>
                  <a:pt x="49809" y="177914"/>
                </a:lnTo>
                <a:lnTo>
                  <a:pt x="53174" y="194500"/>
                </a:lnTo>
                <a:lnTo>
                  <a:pt x="62331" y="208076"/>
                </a:lnTo>
                <a:lnTo>
                  <a:pt x="75907" y="217233"/>
                </a:lnTo>
                <a:lnTo>
                  <a:pt x="92506" y="220599"/>
                </a:lnTo>
                <a:lnTo>
                  <a:pt x="365645" y="220599"/>
                </a:lnTo>
                <a:lnTo>
                  <a:pt x="350608" y="250659"/>
                </a:lnTo>
                <a:lnTo>
                  <a:pt x="311480" y="267436"/>
                </a:lnTo>
                <a:lnTo>
                  <a:pt x="306590" y="257263"/>
                </a:lnTo>
                <a:lnTo>
                  <a:pt x="305562" y="256197"/>
                </a:lnTo>
                <a:lnTo>
                  <a:pt x="298894" y="249186"/>
                </a:lnTo>
                <a:lnTo>
                  <a:pt x="289001" y="243865"/>
                </a:lnTo>
                <a:lnTo>
                  <a:pt x="277533" y="241947"/>
                </a:lnTo>
                <a:lnTo>
                  <a:pt x="175082" y="241947"/>
                </a:lnTo>
                <a:lnTo>
                  <a:pt x="147612" y="243840"/>
                </a:lnTo>
                <a:lnTo>
                  <a:pt x="120954" y="249466"/>
                </a:lnTo>
                <a:lnTo>
                  <a:pt x="95377" y="258699"/>
                </a:lnTo>
                <a:lnTo>
                  <a:pt x="71158" y="271449"/>
                </a:lnTo>
                <a:lnTo>
                  <a:pt x="71158" y="256197"/>
                </a:lnTo>
                <a:lnTo>
                  <a:pt x="71158" y="248335"/>
                </a:lnTo>
                <a:lnTo>
                  <a:pt x="64782" y="241947"/>
                </a:lnTo>
                <a:lnTo>
                  <a:pt x="56934" y="241947"/>
                </a:lnTo>
                <a:lnTo>
                  <a:pt x="56934" y="412750"/>
                </a:lnTo>
                <a:lnTo>
                  <a:pt x="14224" y="412750"/>
                </a:lnTo>
                <a:lnTo>
                  <a:pt x="14224" y="256197"/>
                </a:lnTo>
                <a:lnTo>
                  <a:pt x="56921" y="256197"/>
                </a:lnTo>
                <a:lnTo>
                  <a:pt x="56934" y="412750"/>
                </a:lnTo>
                <a:lnTo>
                  <a:pt x="56934" y="241947"/>
                </a:lnTo>
                <a:lnTo>
                  <a:pt x="6375" y="241947"/>
                </a:lnTo>
                <a:lnTo>
                  <a:pt x="0" y="248335"/>
                </a:lnTo>
                <a:lnTo>
                  <a:pt x="0" y="420598"/>
                </a:lnTo>
                <a:lnTo>
                  <a:pt x="6375" y="426974"/>
                </a:lnTo>
                <a:lnTo>
                  <a:pt x="64782" y="426974"/>
                </a:lnTo>
                <a:lnTo>
                  <a:pt x="71158" y="420598"/>
                </a:lnTo>
                <a:lnTo>
                  <a:pt x="71158" y="412750"/>
                </a:lnTo>
                <a:lnTo>
                  <a:pt x="71158" y="398513"/>
                </a:lnTo>
                <a:lnTo>
                  <a:pt x="232029" y="398513"/>
                </a:lnTo>
                <a:lnTo>
                  <a:pt x="258622" y="396659"/>
                </a:lnTo>
                <a:lnTo>
                  <a:pt x="303390" y="384289"/>
                </a:lnTo>
                <a:lnTo>
                  <a:pt x="364528" y="344881"/>
                </a:lnTo>
                <a:lnTo>
                  <a:pt x="389991" y="314490"/>
                </a:lnTo>
                <a:lnTo>
                  <a:pt x="408622" y="279514"/>
                </a:lnTo>
                <a:lnTo>
                  <a:pt x="419696" y="241058"/>
                </a:lnTo>
                <a:lnTo>
                  <a:pt x="424167" y="215747"/>
                </a:lnTo>
                <a:close/>
              </a:path>
              <a:path w="427354" h="427354">
                <a:moveTo>
                  <a:pt x="426974" y="49809"/>
                </a:moveTo>
                <a:lnTo>
                  <a:pt x="412737" y="49809"/>
                </a:lnTo>
                <a:lnTo>
                  <a:pt x="412737" y="64046"/>
                </a:lnTo>
                <a:lnTo>
                  <a:pt x="426974" y="64046"/>
                </a:lnTo>
                <a:lnTo>
                  <a:pt x="426974" y="4980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71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13800" y="390509"/>
            <a:ext cx="5258157" cy="657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ESG na Cadeia de Valor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701734" y="1296613"/>
            <a:ext cx="9682842" cy="455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</a:t>
            </a:r>
            <a:r>
              <a:rPr lang="pt-B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relatório analisa a integração 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 práticas ESG em diferentes aspectos do setor. </a:t>
            </a:r>
          </a:p>
          <a:p>
            <a:pPr marL="0" indent="0" algn="ctr">
              <a:lnSpc>
                <a:spcPts val="2600"/>
              </a:lnSpc>
              <a:buNone/>
            </a:pPr>
            <a:endParaRPr lang="en-US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99967" y="3282672"/>
            <a:ext cx="117991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7" name="Text 4"/>
          <p:cNvSpPr/>
          <p:nvPr/>
        </p:nvSpPr>
        <p:spPr>
          <a:xfrm>
            <a:off x="1904059" y="2534033"/>
            <a:ext cx="4106669" cy="341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48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Governança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1701734" y="3443894"/>
            <a:ext cx="11195400" cy="3562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65%</a:t>
            </a:r>
            <a:r>
              <a:rPr lang="pt-BR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comitê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área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ou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comissão</a:t>
            </a:r>
            <a:r>
              <a:rPr lang="pt-BR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para sustentabilidade.</a:t>
            </a:r>
          </a:p>
          <a:p>
            <a:pPr>
              <a:lnSpc>
                <a:spcPts val="2600"/>
              </a:lnSpc>
              <a:buClr>
                <a:schemeClr val="accent2"/>
              </a:buClr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600"/>
              </a:lnSpc>
              <a:buClr>
                <a:schemeClr val="accent2"/>
              </a:buClr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t-BR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42% </a:t>
            </a:r>
            <a:r>
              <a:rPr lang="pt-BR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 maior instancia é o Conselho de Administração.</a:t>
            </a: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35% 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ASG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metas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desempenho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alta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liderança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6378535" y="4857393"/>
            <a:ext cx="160853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93F8B7D-6C5F-F69F-F777-79D908EA2D30}"/>
              </a:ext>
            </a:extLst>
          </p:cNvPr>
          <p:cNvSpPr/>
          <p:nvPr/>
        </p:nvSpPr>
        <p:spPr>
          <a:xfrm>
            <a:off x="12897134" y="7738281"/>
            <a:ext cx="1733266" cy="382137"/>
          </a:xfrm>
          <a:prstGeom prst="rect">
            <a:avLst/>
          </a:prstGeom>
          <a:solidFill>
            <a:srgbClr val="FFF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áfico 8" descr="Ciclo com pessoas estrutura de tópicos">
            <a:extLst>
              <a:ext uri="{FF2B5EF4-FFF2-40B4-BE49-F238E27FC236}">
                <a16:creationId xmlns:a16="http://schemas.microsoft.com/office/drawing/2014/main" id="{939D72F1-93BF-D288-264C-0F42915A2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271" y="2142026"/>
            <a:ext cx="911463" cy="9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13800" y="390509"/>
            <a:ext cx="5258157" cy="657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ESG na Cadeia de Valor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701734" y="1296613"/>
            <a:ext cx="9682842" cy="455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</a:t>
            </a:r>
            <a:r>
              <a:rPr lang="pt-B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relatório analisa a integração 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 práticas ESG em diferentes aspectos do setor. </a:t>
            </a:r>
          </a:p>
          <a:p>
            <a:pPr marL="0" indent="0" algn="ctr">
              <a:lnSpc>
                <a:spcPts val="2600"/>
              </a:lnSpc>
              <a:buNone/>
            </a:pPr>
            <a:endParaRPr lang="en-US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99967" y="3282672"/>
            <a:ext cx="117991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7" name="Text 4"/>
          <p:cNvSpPr/>
          <p:nvPr/>
        </p:nvSpPr>
        <p:spPr>
          <a:xfrm>
            <a:off x="1904059" y="2534033"/>
            <a:ext cx="4106669" cy="341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48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Diversidade</a:t>
            </a:r>
            <a:r>
              <a:rPr lang="en-US" sz="48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, </a:t>
            </a:r>
            <a:r>
              <a:rPr lang="en-US" sz="48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Equidade</a:t>
            </a:r>
            <a:r>
              <a:rPr lang="en-US" sz="48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e </a:t>
            </a:r>
            <a:r>
              <a:rPr lang="en-US" sz="48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Inclusão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1437329" y="3925238"/>
            <a:ext cx="11195400" cy="4179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53% 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força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trabalho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do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setor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é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composta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por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mulheres</a:t>
            </a:r>
            <a:r>
              <a:rPr lang="pt-BR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>
              <a:lnSpc>
                <a:spcPts val="2600"/>
              </a:lnSpc>
              <a:buClr>
                <a:schemeClr val="accent2"/>
              </a:buClr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600"/>
              </a:lnSpc>
              <a:buClr>
                <a:schemeClr val="accent2"/>
              </a:buClr>
            </a:pPr>
            <a:endParaRPr lang="en-US" sz="2500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t-BR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21% </a:t>
            </a:r>
            <a:r>
              <a:rPr lang="pt-BR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dos colaboradores das empresas são pretos, pardos ou indígenas. </a:t>
            </a: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85% 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das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empresas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adotam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práticas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promoção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à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diversidade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 </a:t>
            </a:r>
            <a:r>
              <a:rPr lang="en-US" sz="25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não-discriminação</a:t>
            </a:r>
            <a:r>
              <a:rPr lang="en-US" sz="2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5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378535" y="4857393"/>
            <a:ext cx="160853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93F8B7D-6C5F-F69F-F777-79D908EA2D30}"/>
              </a:ext>
            </a:extLst>
          </p:cNvPr>
          <p:cNvSpPr/>
          <p:nvPr/>
        </p:nvSpPr>
        <p:spPr>
          <a:xfrm>
            <a:off x="12897134" y="7738281"/>
            <a:ext cx="1733266" cy="382137"/>
          </a:xfrm>
          <a:prstGeom prst="rect">
            <a:avLst/>
          </a:prstGeom>
          <a:solidFill>
            <a:srgbClr val="FFF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 descr="Crescimento Comercial estrutura de tópicos">
            <a:extLst>
              <a:ext uri="{FF2B5EF4-FFF2-40B4-BE49-F238E27FC236}">
                <a16:creationId xmlns:a16="http://schemas.microsoft.com/office/drawing/2014/main" id="{6A3F36F0-EFBD-15A6-A229-70CB04F2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103" y="2190942"/>
            <a:ext cx="813631" cy="8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9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13800" y="390509"/>
            <a:ext cx="5258157" cy="657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ESG na Cadeia de Valor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701734" y="1296613"/>
            <a:ext cx="9682842" cy="455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</a:t>
            </a:r>
            <a:r>
              <a:rPr lang="pt-B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relatório analisa a integração 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 práticas ESG em diferentes aspectos do setor. </a:t>
            </a:r>
          </a:p>
          <a:p>
            <a:pPr marL="0" indent="0" algn="ctr">
              <a:lnSpc>
                <a:spcPts val="2600"/>
              </a:lnSpc>
              <a:buNone/>
            </a:pPr>
            <a:endParaRPr lang="en-US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99967" y="3282672"/>
            <a:ext cx="117991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7" name="Text 4"/>
          <p:cNvSpPr/>
          <p:nvPr/>
        </p:nvSpPr>
        <p:spPr>
          <a:xfrm>
            <a:off x="1904059" y="2534033"/>
            <a:ext cx="4106669" cy="341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48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Emissões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1701734" y="3443894"/>
            <a:ext cx="11195400" cy="3562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46% </a:t>
            </a:r>
            <a:r>
              <a:rPr lang="pt-B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das respondentes calculam as suas emissões de carbono.</a:t>
            </a:r>
          </a:p>
          <a:p>
            <a:pPr marL="800100" lvl="1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40% </a:t>
            </a:r>
            <a:r>
              <a:rPr lang="pt-B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das respondentes calculam os Escopos 1, 2 e 3.</a:t>
            </a:r>
          </a:p>
          <a:p>
            <a:pPr marL="800100" lvl="1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46% </a:t>
            </a:r>
            <a:r>
              <a:rPr lang="pt-BR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das respondentes calculam e revisam as emissões pelo menos anualmente.</a:t>
            </a:r>
            <a:endParaRPr lang="en-US" sz="20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40% 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das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respondentes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possuem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estratégia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para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redução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das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emissões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GEE. </a:t>
            </a:r>
          </a:p>
          <a:p>
            <a:pPr marL="0" indent="0">
              <a:lnSpc>
                <a:spcPts val="2600"/>
              </a:lnSpc>
              <a:buNone/>
            </a:pPr>
            <a:endParaRPr lang="en-US" sz="20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endParaRPr lang="en-US" sz="20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31% 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das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respondentes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possuem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metas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redução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das </a:t>
            </a:r>
            <a:r>
              <a:rPr lang="en-US" sz="20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emissões</a:t>
            </a: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378535" y="4857393"/>
            <a:ext cx="160853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93F8B7D-6C5F-F69F-F777-79D908EA2D30}"/>
              </a:ext>
            </a:extLst>
          </p:cNvPr>
          <p:cNvSpPr/>
          <p:nvPr/>
        </p:nvSpPr>
        <p:spPr>
          <a:xfrm>
            <a:off x="12897134" y="7738281"/>
            <a:ext cx="1733266" cy="382137"/>
          </a:xfrm>
          <a:prstGeom prst="rect">
            <a:avLst/>
          </a:prstGeom>
          <a:solidFill>
            <a:srgbClr val="FFF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 descr="Energia renovável estrutura de tópicos">
            <a:extLst>
              <a:ext uri="{FF2B5EF4-FFF2-40B4-BE49-F238E27FC236}">
                <a16:creationId xmlns:a16="http://schemas.microsoft.com/office/drawing/2014/main" id="{FA5D1104-EAE4-8B3E-C255-8A56FB4AA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354" y="2226068"/>
            <a:ext cx="743380" cy="7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13800" y="390509"/>
            <a:ext cx="5258157" cy="657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Crimson Pro" pitchFamily="34" charset="0"/>
              </a:rPr>
              <a:t>Próximos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rimson Pro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Crimson Pro" pitchFamily="34" charset="0"/>
              </a:rPr>
              <a:t>passos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6399967" y="3282672"/>
            <a:ext cx="117991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1283093" y="1275831"/>
            <a:ext cx="12499008" cy="56779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00"/>
              </a:lnSpc>
              <a:buClr>
                <a:schemeClr val="accent2"/>
              </a:buClr>
            </a:pPr>
            <a:r>
              <a:rPr lang="pt-BR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pt-BR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Inclusão de temas importantes no relatório 2024:</a:t>
            </a:r>
          </a:p>
          <a:p>
            <a:pPr lvl="1">
              <a:lnSpc>
                <a:spcPts val="2600"/>
              </a:lnSpc>
              <a:buClr>
                <a:schemeClr val="accent2"/>
              </a:buClr>
            </a:pPr>
            <a:endParaRPr lang="pt-BR" sz="2500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lvl="1">
              <a:lnSpc>
                <a:spcPts val="2600"/>
              </a:lnSpc>
              <a:buClr>
                <a:schemeClr val="accent2"/>
              </a:buClr>
            </a:pPr>
            <a:r>
              <a:rPr lang="pt-BR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	Biodiversidade</a:t>
            </a:r>
          </a:p>
          <a:p>
            <a:pPr>
              <a:lnSpc>
                <a:spcPts val="2600"/>
              </a:lnSpc>
              <a:buClr>
                <a:schemeClr val="accent2"/>
              </a:buClr>
            </a:pPr>
            <a:r>
              <a:rPr lang="pt-BR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	Uso da água</a:t>
            </a:r>
          </a:p>
          <a:p>
            <a:pPr lvl="1">
              <a:lnSpc>
                <a:spcPts val="2600"/>
              </a:lnSpc>
              <a:buClr>
                <a:schemeClr val="accent2"/>
              </a:buClr>
            </a:pPr>
            <a:r>
              <a:rPr lang="pt-BR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	DEI além de </a:t>
            </a:r>
            <a:r>
              <a:rPr lang="pt-BR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mulhers</a:t>
            </a:r>
            <a:r>
              <a:rPr lang="pt-BR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negros e partos </a:t>
            </a:r>
          </a:p>
          <a:p>
            <a:pPr>
              <a:lnSpc>
                <a:spcPts val="2600"/>
              </a:lnSpc>
              <a:buClr>
                <a:schemeClr val="accent2"/>
              </a:buClr>
            </a:pPr>
            <a:endParaRPr lang="en-US" sz="2500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600"/>
              </a:lnSpc>
              <a:buClr>
                <a:schemeClr val="accent2"/>
              </a:buClr>
            </a:pPr>
            <a:endParaRPr lang="en-US" sz="2500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Análise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 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evolução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temporal </a:t>
            </a:r>
          </a:p>
          <a:p>
            <a:pPr>
              <a:lnSpc>
                <a:spcPts val="2600"/>
              </a:lnSpc>
              <a:buClr>
                <a:schemeClr val="accent2"/>
              </a:buClr>
            </a:pPr>
            <a:endParaRPr lang="en-US" sz="2500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Identificação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indicadores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prioritários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 (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revisao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do 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questionário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</a:t>
            </a:r>
          </a:p>
          <a:p>
            <a:pPr>
              <a:lnSpc>
                <a:spcPts val="2600"/>
              </a:lnSpc>
              <a:buClr>
                <a:schemeClr val="accent2"/>
              </a:buClr>
            </a:pPr>
            <a:endParaRPr lang="en-US" sz="2500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Termômetro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666 e 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programaçao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 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suporte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dirigido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 (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soluções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agregadas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</a:t>
            </a: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500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Janela para “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melhores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práticas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”</a:t>
            </a:r>
          </a:p>
          <a:p>
            <a:pPr>
              <a:lnSpc>
                <a:spcPts val="2600"/>
              </a:lnSpc>
              <a:buClr>
                <a:schemeClr val="accent2"/>
              </a:buClr>
            </a:pPr>
            <a:endParaRPr lang="en-US" sz="2500" b="1" dirty="0">
              <a:solidFill>
                <a:srgbClr val="443728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>
              <a:lnSpc>
                <a:spcPts val="26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Relatório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formato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“</a:t>
            </a:r>
            <a:r>
              <a:rPr lang="en-US" sz="2500" b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painel</a:t>
            </a:r>
            <a:r>
              <a:rPr lang="en-US" sz="250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” </a:t>
            </a:r>
          </a:p>
        </p:txBody>
      </p:sp>
      <p:sp>
        <p:nvSpPr>
          <p:cNvPr id="10" name="Text 7"/>
          <p:cNvSpPr/>
          <p:nvPr/>
        </p:nvSpPr>
        <p:spPr>
          <a:xfrm>
            <a:off x="6378535" y="4857393"/>
            <a:ext cx="160853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5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93F8B7D-6C5F-F69F-F777-79D908EA2D30}"/>
              </a:ext>
            </a:extLst>
          </p:cNvPr>
          <p:cNvSpPr/>
          <p:nvPr/>
        </p:nvSpPr>
        <p:spPr>
          <a:xfrm>
            <a:off x="12897134" y="7738281"/>
            <a:ext cx="1733266" cy="382137"/>
          </a:xfrm>
          <a:prstGeom prst="rect">
            <a:avLst/>
          </a:prstGeom>
          <a:solidFill>
            <a:srgbClr val="FFF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89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28006" y="0"/>
            <a:ext cx="8903208" cy="8229600"/>
            <a:chOff x="3580003" y="0"/>
            <a:chExt cx="556450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0003" y="0"/>
              <a:ext cx="5563997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7978" y="3224783"/>
              <a:ext cx="2654554" cy="304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266" y="3519500"/>
              <a:ext cx="1055611" cy="2136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69479" y="3280075"/>
              <a:ext cx="284480" cy="291465"/>
            </a:xfrm>
            <a:custGeom>
              <a:avLst/>
              <a:gdLst/>
              <a:ahLst/>
              <a:cxnLst/>
              <a:rect l="l" t="t" r="r" b="b"/>
              <a:pathLst>
                <a:path w="284479" h="291464">
                  <a:moveTo>
                    <a:pt x="137641" y="0"/>
                  </a:moveTo>
                  <a:lnTo>
                    <a:pt x="100010" y="6166"/>
                  </a:lnTo>
                  <a:lnTo>
                    <a:pt x="65330" y="22003"/>
                  </a:lnTo>
                  <a:lnTo>
                    <a:pt x="35893" y="46947"/>
                  </a:lnTo>
                  <a:lnTo>
                    <a:pt x="10797" y="86608"/>
                  </a:lnTo>
                  <a:lnTo>
                    <a:pt x="0" y="131358"/>
                  </a:lnTo>
                  <a:lnTo>
                    <a:pt x="3756" y="177328"/>
                  </a:lnTo>
                  <a:lnTo>
                    <a:pt x="22322" y="220653"/>
                  </a:lnTo>
                  <a:lnTo>
                    <a:pt x="20371" y="235309"/>
                  </a:lnTo>
                  <a:lnTo>
                    <a:pt x="16672" y="264630"/>
                  </a:lnTo>
                  <a:lnTo>
                    <a:pt x="14724" y="279279"/>
                  </a:lnTo>
                  <a:lnTo>
                    <a:pt x="13638" y="286335"/>
                  </a:lnTo>
                  <a:lnTo>
                    <a:pt x="22322" y="291221"/>
                  </a:lnTo>
                  <a:lnTo>
                    <a:pt x="85829" y="273850"/>
                  </a:lnTo>
                  <a:lnTo>
                    <a:pt x="193671" y="273850"/>
                  </a:lnTo>
                  <a:lnTo>
                    <a:pt x="204374" y="270416"/>
                  </a:lnTo>
                  <a:lnTo>
                    <a:pt x="212863" y="264630"/>
                  </a:lnTo>
                  <a:lnTo>
                    <a:pt x="38061" y="264630"/>
                  </a:lnTo>
                  <a:lnTo>
                    <a:pt x="43491" y="221747"/>
                  </a:lnTo>
                  <a:lnTo>
                    <a:pt x="44577" y="216859"/>
                  </a:lnTo>
                  <a:lnTo>
                    <a:pt x="42405" y="212515"/>
                  </a:lnTo>
                  <a:lnTo>
                    <a:pt x="40776" y="209804"/>
                  </a:lnTo>
                  <a:lnTo>
                    <a:pt x="38604" y="207089"/>
                  </a:lnTo>
                  <a:lnTo>
                    <a:pt x="36975" y="203831"/>
                  </a:lnTo>
                  <a:lnTo>
                    <a:pt x="22227" y="164051"/>
                  </a:lnTo>
                  <a:lnTo>
                    <a:pt x="20352" y="144391"/>
                  </a:lnTo>
                  <a:lnTo>
                    <a:pt x="21633" y="124732"/>
                  </a:lnTo>
                  <a:lnTo>
                    <a:pt x="41267" y="74904"/>
                  </a:lnTo>
                  <a:lnTo>
                    <a:pt x="93138" y="32072"/>
                  </a:lnTo>
                  <a:lnTo>
                    <a:pt x="125994" y="23074"/>
                  </a:lnTo>
                  <a:lnTo>
                    <a:pt x="217818" y="23074"/>
                  </a:lnTo>
                  <a:lnTo>
                    <a:pt x="211595" y="18341"/>
                  </a:lnTo>
                  <a:lnTo>
                    <a:pt x="175934" y="4064"/>
                  </a:lnTo>
                  <a:lnTo>
                    <a:pt x="137641" y="0"/>
                  </a:lnTo>
                  <a:close/>
                </a:path>
                <a:path w="284479" h="291464">
                  <a:moveTo>
                    <a:pt x="193671" y="273850"/>
                  </a:moveTo>
                  <a:lnTo>
                    <a:pt x="85829" y="273850"/>
                  </a:lnTo>
                  <a:lnTo>
                    <a:pt x="125614" y="283969"/>
                  </a:lnTo>
                  <a:lnTo>
                    <a:pt x="165961" y="282739"/>
                  </a:lnTo>
                  <a:lnTo>
                    <a:pt x="193671" y="273850"/>
                  </a:lnTo>
                  <a:close/>
                </a:path>
                <a:path w="284479" h="291464">
                  <a:moveTo>
                    <a:pt x="86915" y="251601"/>
                  </a:moveTo>
                  <a:lnTo>
                    <a:pt x="83657" y="252144"/>
                  </a:lnTo>
                  <a:lnTo>
                    <a:pt x="38061" y="264630"/>
                  </a:lnTo>
                  <a:lnTo>
                    <a:pt x="212876" y="264621"/>
                  </a:lnTo>
                  <a:lnTo>
                    <a:pt x="214531" y="263493"/>
                  </a:lnTo>
                  <a:lnTo>
                    <a:pt x="133296" y="263493"/>
                  </a:lnTo>
                  <a:lnTo>
                    <a:pt x="92341" y="253230"/>
                  </a:lnTo>
                  <a:lnTo>
                    <a:pt x="91798" y="253230"/>
                  </a:lnTo>
                  <a:lnTo>
                    <a:pt x="89630" y="252144"/>
                  </a:lnTo>
                  <a:lnTo>
                    <a:pt x="86915" y="251601"/>
                  </a:lnTo>
                  <a:close/>
                </a:path>
                <a:path w="284479" h="291464">
                  <a:moveTo>
                    <a:pt x="217818" y="23074"/>
                  </a:moveTo>
                  <a:lnTo>
                    <a:pt x="125994" y="23074"/>
                  </a:lnTo>
                  <a:lnTo>
                    <a:pt x="161056" y="23488"/>
                  </a:lnTo>
                  <a:lnTo>
                    <a:pt x="193981" y="33725"/>
                  </a:lnTo>
                  <a:lnTo>
                    <a:pt x="222630" y="52615"/>
                  </a:lnTo>
                  <a:lnTo>
                    <a:pt x="244867" y="78986"/>
                  </a:lnTo>
                  <a:lnTo>
                    <a:pt x="258630" y="111283"/>
                  </a:lnTo>
                  <a:lnTo>
                    <a:pt x="262573" y="145615"/>
                  </a:lnTo>
                  <a:lnTo>
                    <a:pt x="256849" y="179745"/>
                  </a:lnTo>
                  <a:lnTo>
                    <a:pt x="241609" y="211433"/>
                  </a:lnTo>
                  <a:lnTo>
                    <a:pt x="211950" y="241474"/>
                  </a:lnTo>
                  <a:lnTo>
                    <a:pt x="174506" y="259201"/>
                  </a:lnTo>
                  <a:lnTo>
                    <a:pt x="133296" y="263493"/>
                  </a:lnTo>
                  <a:lnTo>
                    <a:pt x="214531" y="263493"/>
                  </a:lnTo>
                  <a:lnTo>
                    <a:pt x="238359" y="247253"/>
                  </a:lnTo>
                  <a:lnTo>
                    <a:pt x="262894" y="217423"/>
                  </a:lnTo>
                  <a:lnTo>
                    <a:pt x="278321" y="182453"/>
                  </a:lnTo>
                  <a:lnTo>
                    <a:pt x="284080" y="144736"/>
                  </a:lnTo>
                  <a:lnTo>
                    <a:pt x="279610" y="106660"/>
                  </a:lnTo>
                  <a:lnTo>
                    <a:pt x="265008" y="71318"/>
                  </a:lnTo>
                  <a:lnTo>
                    <a:pt x="241812" y="41319"/>
                  </a:lnTo>
                  <a:lnTo>
                    <a:pt x="217818" y="230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880"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8162" y="3337887"/>
              <a:ext cx="167722" cy="1688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7303" y="2220163"/>
              <a:ext cx="1560702" cy="3051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7303" y="4270247"/>
              <a:ext cx="2432685" cy="305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9529" y="425958"/>
              <a:ext cx="3142361" cy="13583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54803" y="1988210"/>
              <a:ext cx="789152" cy="7891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4930" y="3055340"/>
              <a:ext cx="723900" cy="7237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54930" y="4016044"/>
              <a:ext cx="740651" cy="7456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402</Words>
  <Application>Microsoft Office PowerPoint</Application>
  <PresentationFormat>Personalizar</PresentationFormat>
  <Paragraphs>75</Paragraphs>
  <Slides>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Open Sans</vt:lpstr>
      <vt:lpstr>Crimson Pro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Cristina Barros / DISEC</cp:lastModifiedBy>
  <cp:revision>23</cp:revision>
  <dcterms:created xsi:type="dcterms:W3CDTF">2024-09-25T14:31:54Z</dcterms:created>
  <dcterms:modified xsi:type="dcterms:W3CDTF">2024-10-01T17:49:36Z</dcterms:modified>
</cp:coreProperties>
</file>