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94" r:id="rId4"/>
    <p:sldId id="295" r:id="rId5"/>
    <p:sldId id="296" r:id="rId6"/>
    <p:sldId id="292" r:id="rId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NESTO DEMARCO" initials="ED" lastIdx="5" clrIdx="0">
    <p:extLst>
      <p:ext uri="{19B8F6BF-5375-455C-9EA6-DF929625EA0E}">
        <p15:presenceInfo xmlns:p15="http://schemas.microsoft.com/office/powerpoint/2012/main" userId="S::edemarco@aacseguros.onmicrosoft.com::2a530b1b-94af-4fc2-8abd-ac5f11cf12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67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246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7330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009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9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860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931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049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523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4934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184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572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1CB1F-D73C-4415-B03E-29768FFE9F63}" type="datetimeFigureOut">
              <a:rPr lang="es-AR" smtClean="0"/>
              <a:t>10/4/2023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649F0-E131-414B-9B2D-606D683DD0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912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>
            <a:noAutofit/>
          </a:bodyPr>
          <a:lstStyle/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Ciberseguros</a:t>
            </a:r>
            <a:endParaRPr lang="es-AR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43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:a16="http://schemas.microsoft.com/office/drawing/2014/main" id="{B8179A81-C38B-443B-B683-29A054D87FFA}"/>
              </a:ext>
            </a:extLst>
          </p:cNvPr>
          <p:cNvSpPr txBox="1">
            <a:spLocks/>
          </p:cNvSpPr>
          <p:nvPr/>
        </p:nvSpPr>
        <p:spPr>
          <a:xfrm>
            <a:off x="2339752" y="840446"/>
            <a:ext cx="6624736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0" i="0" u="none" strike="noStrike" kern="1200" cap="none" spc="0" normalizeH="0" baseline="0" noProof="0" dirty="0">
              <a:ln>
                <a:noFill/>
              </a:ln>
              <a:solidFill>
                <a:srgbClr val="0080FF"/>
              </a:solidFill>
              <a:effectLst/>
              <a:uLnTx/>
              <a:uFillTx/>
              <a:latin typeface="Rotis SansSerif Std" panose="020B0502030000020204" pitchFamily="34" charset="0"/>
              <a:ea typeface="+mj-ea"/>
              <a:cs typeface="+mj-cs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90773" y="872075"/>
            <a:ext cx="8784976" cy="5256584"/>
          </a:xfrm>
        </p:spPr>
        <p:txBody>
          <a:bodyPr>
            <a:no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Sólo se han aprobado en SSN unos pocos productos, en su mayoría Aseguradoras internacionales.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un tema que tiene bastante difusión en los medios pero son de baja contratación.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Dificultades para verificar o certificar daños.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Complejidad  de productos vs </a:t>
            </a:r>
            <a:r>
              <a:rPr lang="es-MX" sz="2000" dirty="0">
                <a:solidFill>
                  <a:srgbClr val="666666"/>
                </a:solidFill>
                <a:latin typeface="Trebuchet MS" panose="020B0603020202020204" pitchFamily="34" charset="0"/>
              </a:rPr>
              <a:t>La simpleza en la contratación, evitando demasiados pasos, trámites engorrosos</a:t>
            </a:r>
            <a:r>
              <a:rPr lang="es-AR" sz="2000" dirty="0">
                <a:solidFill>
                  <a:srgbClr val="666666"/>
                </a:solidFill>
                <a:latin typeface="Trebuchet MS" panose="020B0603020202020204" pitchFamily="34" charset="0"/>
              </a:rPr>
              <a:t> (demandada por los clientes).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2000" dirty="0">
                <a:solidFill>
                  <a:srgbClr val="666666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demanda proviene de los grandes clientes.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2000" dirty="0">
                <a:solidFill>
                  <a:srgbClr val="666666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segmentos de menor tamaño, hay problemáticas que afectan a su desarrollo (entendimiento del producto por parte del canal, llegada masiva a los clientes).  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2000" dirty="0">
                <a:solidFill>
                  <a:srgbClr val="666666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a nuestro relevamiento en el mercado existen menos de 300 pólizas suscriptas.</a:t>
            </a:r>
            <a:endParaRPr lang="es-AR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s-AR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11560" y="-9939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s-AR" sz="2800" dirty="0">
                <a:solidFill>
                  <a:srgbClr val="0080FF"/>
                </a:solidFill>
                <a:latin typeface="Trebuchet MS" panose="020B0603020202020204" pitchFamily="34" charset="0"/>
              </a:rPr>
              <a:t>Actividad aseguradora</a:t>
            </a:r>
          </a:p>
        </p:txBody>
      </p:sp>
    </p:spTree>
    <p:extLst>
      <p:ext uri="{BB962C8B-B14F-4D97-AF65-F5344CB8AC3E}">
        <p14:creationId xmlns:p14="http://schemas.microsoft.com/office/powerpoint/2010/main" val="26128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>
            <a:extLst>
              <a:ext uri="{FF2B5EF4-FFF2-40B4-BE49-F238E27FC236}">
                <a16:creationId xmlns:a16="http://schemas.microsoft.com/office/drawing/2014/main" id="{B8179A81-C38B-443B-B683-29A054D87FFA}"/>
              </a:ext>
            </a:extLst>
          </p:cNvPr>
          <p:cNvSpPr txBox="1">
            <a:spLocks/>
          </p:cNvSpPr>
          <p:nvPr/>
        </p:nvSpPr>
        <p:spPr>
          <a:xfrm>
            <a:off x="2339752" y="840446"/>
            <a:ext cx="6624736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2400" b="0" i="0" u="none" strike="noStrike" kern="1200" cap="none" spc="0" normalizeH="0" baseline="0" noProof="0" dirty="0">
              <a:ln>
                <a:noFill/>
              </a:ln>
              <a:solidFill>
                <a:srgbClr val="0080FF"/>
              </a:solidFill>
              <a:effectLst/>
              <a:uLnTx/>
              <a:uFillTx/>
              <a:latin typeface="Rotis SansSerif Std" panose="020B0502030000020204" pitchFamily="34" charset="0"/>
              <a:ea typeface="+mj-ea"/>
              <a:cs typeface="+mj-cs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90773" y="872074"/>
            <a:ext cx="8784976" cy="558126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CERT.ar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Equipo de Respuesta ante Emergencias Informáticas nacional (CERT, por su sigla en inglés).</a:t>
            </a:r>
            <a:endParaRPr lang="es-AR" sz="8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Misión: generar tareas y acciones relacionadas con el conocimiento de posibles ciberataques que puedan afectar a los sistemas y redes de la Sector Público Nacional.</a:t>
            </a:r>
            <a:endParaRPr lang="es-MX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marL="68580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Este espacio está dedicado a todas las publicaciones orientadas a la prevención, a las buenas prácticas, a guías y a las recomendaciones en prevención y gestión de incidentes.</a:t>
            </a:r>
          </a:p>
          <a:p>
            <a:pPr marL="68580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Espacio para reportar un incidente.</a:t>
            </a:r>
          </a:p>
          <a:p>
            <a:pPr marL="36195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MINISTERIO PUBLICO FISCAL - División Delitos Tecnológicos de la Policía Federal Argentina</a:t>
            </a:r>
          </a:p>
          <a:p>
            <a:pPr marL="68580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Cuenta con una Unidad Fiscal Especializada en Ciberdelincuencia (UFECI) , se toman denuncias vía mail.</a:t>
            </a:r>
          </a:p>
          <a:p>
            <a:pPr marL="68580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Funciones principales:  asistir a fiscales, realizar investigaciones, recibir denuncias, articular con procuradurías.</a:t>
            </a:r>
          </a:p>
          <a:p>
            <a:pPr marL="40005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es-MX" sz="16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s-MX" sz="1600" dirty="0">
              <a:solidFill>
                <a:srgbClr val="333333"/>
              </a:solidFill>
              <a:latin typeface="Encode Sans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11560" y="-9939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s-AR" sz="2800" dirty="0">
                <a:solidFill>
                  <a:srgbClr val="0080FF"/>
                </a:solidFill>
                <a:latin typeface="Trebuchet MS" panose="020B0603020202020204" pitchFamily="34" charset="0"/>
              </a:rPr>
              <a:t>Organismos del Estado</a:t>
            </a:r>
          </a:p>
        </p:txBody>
      </p:sp>
    </p:spTree>
    <p:extLst>
      <p:ext uri="{BB962C8B-B14F-4D97-AF65-F5344CB8AC3E}">
        <p14:creationId xmlns:p14="http://schemas.microsoft.com/office/powerpoint/2010/main" val="99321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A098C-962C-08F2-5B6C-A7E889818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5184576"/>
          </a:xfrm>
        </p:spPr>
        <p:txBody>
          <a:bodyPr>
            <a:normAutofit/>
          </a:bodyPr>
          <a:lstStyle/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Denuncias recibidas:  prácticamente 12,000 en 2021</a:t>
            </a:r>
          </a:p>
          <a:p>
            <a:pPr marL="1143000" lvl="3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TIPIFICACIÓN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Fraude.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Fraude bancario o relacionado con plataformas de </a:t>
            </a:r>
            <a:r>
              <a:rPr lang="es-MX" sz="20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homebanking</a:t>
            </a: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. 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Phishing.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Ransomware</a:t>
            </a: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: Durante los doce meses previos a la pandemia, los casos reportados fueron 10, mientras que, para el año siguiente, el número ascendió a 38, lo que significa que el aumento fue de aproximadamente 280%.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Acoso.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20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Difamaciones.</a:t>
            </a:r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C5D4F029-1601-0C19-17CF-42ABA9565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-9939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s-AR" sz="2800" dirty="0">
                <a:solidFill>
                  <a:srgbClr val="0080FF"/>
                </a:solidFill>
                <a:latin typeface="Trebuchet MS" panose="020B0603020202020204" pitchFamily="34" charset="0"/>
              </a:rPr>
              <a:t>Organismos del Estado</a:t>
            </a:r>
          </a:p>
        </p:txBody>
      </p:sp>
    </p:spTree>
    <p:extLst>
      <p:ext uri="{BB962C8B-B14F-4D97-AF65-F5344CB8AC3E}">
        <p14:creationId xmlns:p14="http://schemas.microsoft.com/office/powerpoint/2010/main" val="332806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50F6E6-C688-C965-5B45-B6A2BB50B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64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Ramsonware</a:t>
            </a:r>
            <a:r>
              <a:rPr lang="es-AR" sz="6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de base de datos de La Segunda (uno de los principales grupos aseguradores). Iniciaron el proceso vía Phishing, en horario nocturno y </a:t>
            </a:r>
            <a:r>
              <a:rPr lang="es-AR" sz="64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fnes</a:t>
            </a:r>
            <a:r>
              <a:rPr lang="es-AR" sz="6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de semana.  2023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6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Ataque cibernético a la Superintendencia de Seguros de la Nación. 2023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AR" sz="6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Ataque a OSSEG (Obra Social Empleados de Seguros) – Empresa gremial de Salud. 2022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6400" b="0" i="0" dirty="0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ANSES: En mayo de 2021, se informó que la base de datos de la Administración Nacional de la Seguridad Social (ANSES) había sido hackeada, y que los atacantes habían obtenido acceso a la información personal de millones de ciudadanos, incluyendo números de seguridad social, direcciones y otros datos personales.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6400" b="0" i="0" dirty="0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Banco de la Ciudad de Buenos Aires: En julio de 2019, se reportó que el Banco de la Ciudad de Buenos Aires había sufrido un ataque de </a:t>
            </a:r>
            <a:r>
              <a:rPr lang="es-MX" sz="6400" b="0" i="0" dirty="0" err="1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ransomware</a:t>
            </a:r>
            <a:r>
              <a:rPr lang="es-MX" sz="6400" b="0" i="0" dirty="0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 que afectó a sus sistemas informáticos.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6400" b="0" i="0" dirty="0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Telecom Argentina: En julio de 2020, se informó que Telecom Argentina había sufrido un ataque de </a:t>
            </a:r>
            <a:r>
              <a:rPr lang="es-MX" sz="6400" b="0" i="0" dirty="0" err="1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ransomware</a:t>
            </a:r>
            <a:r>
              <a:rPr lang="es-MX" sz="6400" b="0" i="0" dirty="0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 que afectó a sus sistemas informáticos y que los atacantes habían solicitado un rescate para desbloquear los sistemas.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s-MX" sz="6400" b="0" i="0" dirty="0">
                <a:solidFill>
                  <a:srgbClr val="374151"/>
                </a:solidFill>
                <a:effectLst/>
                <a:latin typeface="Trebuchet MS" panose="020B0603020202020204" pitchFamily="34" charset="0"/>
              </a:rPr>
              <a:t>Ministerio de Salud de la Nación: En noviembre de 2020, se informó que había sufrido un ataque de phishing en el que los atacantes habían enviado correos electrónicos falsos a los empleados para robar credenciales de inicio de sesión y obtener acceso a la información del ministerio.</a:t>
            </a:r>
          </a:p>
          <a:p>
            <a:pPr marL="285750"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s-AR" sz="3300" kern="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endParaRPr lang="es-AR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62BDD9DC-1A5B-2CEB-7933-0FDB6864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-9939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s-AR" sz="2800" dirty="0">
                <a:solidFill>
                  <a:srgbClr val="0080FF"/>
                </a:solidFill>
                <a:latin typeface="Trebuchet MS" panose="020B0603020202020204" pitchFamily="34" charset="0"/>
              </a:rPr>
              <a:t>Casos Resonantes en Nuestra Actividad</a:t>
            </a:r>
          </a:p>
        </p:txBody>
      </p:sp>
    </p:spTree>
    <p:extLst>
      <p:ext uri="{BB962C8B-B14F-4D97-AF65-F5344CB8AC3E}">
        <p14:creationId xmlns:p14="http://schemas.microsoft.com/office/powerpoint/2010/main" val="341526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>
            <a:normAutofit lnSpcReduction="10000"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Muchas Gracias</a:t>
            </a:r>
          </a:p>
          <a:p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Gustavo Trías</a:t>
            </a:r>
          </a:p>
          <a:p>
            <a:r>
              <a:rPr lang="es-AR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Director Ejecutivo</a:t>
            </a:r>
          </a:p>
        </p:txBody>
      </p:sp>
    </p:spTree>
    <p:extLst>
      <p:ext uri="{BB962C8B-B14F-4D97-AF65-F5344CB8AC3E}">
        <p14:creationId xmlns:p14="http://schemas.microsoft.com/office/powerpoint/2010/main" val="408498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35628</TotalTime>
  <Words>572</Words>
  <Application>Microsoft Office PowerPoint</Application>
  <PresentationFormat>Presentación en pantalla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Encode Sans</vt:lpstr>
      <vt:lpstr>Rotis SansSerif Std</vt:lpstr>
      <vt:lpstr>Trebuchet MS</vt:lpstr>
      <vt:lpstr>Wingdings</vt:lpstr>
      <vt:lpstr>Tema de Office</vt:lpstr>
      <vt:lpstr>Presentación de PowerPoint</vt:lpstr>
      <vt:lpstr>Actividad aseguradora</vt:lpstr>
      <vt:lpstr>Organismos del Estado</vt:lpstr>
      <vt:lpstr>Organismos del Estado</vt:lpstr>
      <vt:lpstr>Casos Resonantes en Nuestra Actividad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Sollitto</dc:creator>
  <cp:lastModifiedBy>Gustavo Trias</cp:lastModifiedBy>
  <cp:revision>195</cp:revision>
  <dcterms:created xsi:type="dcterms:W3CDTF">2020-08-12T12:49:37Z</dcterms:created>
  <dcterms:modified xsi:type="dcterms:W3CDTF">2023-04-11T16:39:02Z</dcterms:modified>
</cp:coreProperties>
</file>