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303" r:id="rId4"/>
    <p:sldId id="304" r:id="rId5"/>
    <p:sldId id="305" r:id="rId6"/>
    <p:sldId id="306" r:id="rId7"/>
    <p:sldId id="307" r:id="rId8"/>
    <p:sldId id="308" r:id="rId9"/>
    <p:sldId id="292" r:id="rId10"/>
    <p:sldId id="295" r:id="rId11"/>
    <p:sldId id="298" r:id="rId12"/>
    <p:sldId id="299" r:id="rId13"/>
    <p:sldId id="297" r:id="rId1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NESTO DEMARCO" initials="ED" lastIdx="5" clrIdx="0">
    <p:extLst>
      <p:ext uri="{19B8F6BF-5375-455C-9EA6-DF929625EA0E}">
        <p15:presenceInfo xmlns:p15="http://schemas.microsoft.com/office/powerpoint/2012/main" userId="S::edemarco@aacseguros.onmicrosoft.com::2a530b1b-94af-4fc2-8abd-ac5f11cf12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67" autoAdjust="0"/>
  </p:normalViewPr>
  <p:slideViewPr>
    <p:cSldViewPr>
      <p:cViewPr varScale="1">
        <p:scale>
          <a:sx n="65" d="100"/>
          <a:sy n="65" d="100"/>
        </p:scale>
        <p:origin x="15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AR"/>
          </a:p>
        </p:txBody>
      </p:sp>
      <p:sp>
        <p:nvSpPr>
          <p:cNvPr id="4" name="3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2632467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3773304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266009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4239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908608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306931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6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48049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935238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2949345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348184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A31CB1F-D73C-4415-B03E-29768FFE9F63}" type="datetimeFigureOut">
              <a:rPr lang="es-AR" smtClean="0"/>
              <a:t>10/4/2023</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AE2649F0-E131-414B-9B2D-606D683DD0D8}" type="slidenum">
              <a:rPr lang="es-AR" smtClean="0"/>
              <a:t>‹Nº›</a:t>
            </a:fld>
            <a:endParaRPr lang="es-AR"/>
          </a:p>
        </p:txBody>
      </p:sp>
    </p:spTree>
    <p:extLst>
      <p:ext uri="{BB962C8B-B14F-4D97-AF65-F5344CB8AC3E}">
        <p14:creationId xmlns:p14="http://schemas.microsoft.com/office/powerpoint/2010/main" val="3245728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1CB1F-D73C-4415-B03E-29768FFE9F63}" type="datetimeFigureOut">
              <a:rPr lang="es-AR" smtClean="0"/>
              <a:t>10/4/2023</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2649F0-E131-414B-9B2D-606D683DD0D8}" type="slidenum">
              <a:rPr lang="es-AR" smtClean="0"/>
              <a:t>‹Nº›</a:t>
            </a:fld>
            <a:endParaRPr lang="es-AR"/>
          </a:p>
        </p:txBody>
      </p:sp>
    </p:spTree>
    <p:extLst>
      <p:ext uri="{BB962C8B-B14F-4D97-AF65-F5344CB8AC3E}">
        <p14:creationId xmlns:p14="http://schemas.microsoft.com/office/powerpoint/2010/main" val="1429128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3886200"/>
            <a:ext cx="6400800" cy="1343000"/>
          </a:xfrm>
        </p:spPr>
        <p:txBody>
          <a:bodyPr>
            <a:noAutofit/>
          </a:bodyPr>
          <a:lstStyle/>
          <a:p>
            <a:r>
              <a:rPr lang="es-ES" dirty="0">
                <a:solidFill>
                  <a:schemeClr val="tx1">
                    <a:lumMod val="65000"/>
                    <a:lumOff val="35000"/>
                  </a:schemeClr>
                </a:solidFill>
                <a:latin typeface="Trebuchet MS" panose="020B0603020202020204" pitchFamily="34" charset="0"/>
              </a:rPr>
              <a:t> ESG en Seguros</a:t>
            </a:r>
            <a:endParaRPr lang="es-AR" dirty="0">
              <a:solidFill>
                <a:schemeClr val="tx1">
                  <a:lumMod val="65000"/>
                  <a:lumOff val="35000"/>
                </a:schemeClr>
              </a:solidFill>
              <a:latin typeface="Trebuchet MS" panose="020B0603020202020204" pitchFamily="34" charset="0"/>
            </a:endParaRPr>
          </a:p>
        </p:txBody>
      </p:sp>
    </p:spTree>
    <p:extLst>
      <p:ext uri="{BB962C8B-B14F-4D97-AF65-F5344CB8AC3E}">
        <p14:creationId xmlns:p14="http://schemas.microsoft.com/office/powerpoint/2010/main" val="4110430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B8179A81-C38B-443B-B683-29A054D87FFA}"/>
              </a:ext>
            </a:extLst>
          </p:cNvPr>
          <p:cNvSpPr txBox="1">
            <a:spLocks/>
          </p:cNvSpPr>
          <p:nvPr/>
        </p:nvSpPr>
        <p:spPr>
          <a:xfrm>
            <a:off x="2339752" y="840446"/>
            <a:ext cx="6624736" cy="7829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s-AR" sz="2400" b="0" i="0" u="none" strike="noStrike" kern="1200" cap="none" spc="0" normalizeH="0" baseline="0" noProof="0" dirty="0">
              <a:ln>
                <a:noFill/>
              </a:ln>
              <a:solidFill>
                <a:srgbClr val="0080FF"/>
              </a:solidFill>
              <a:effectLst/>
              <a:uLnTx/>
              <a:uFillTx/>
              <a:latin typeface="Rotis SansSerif Std" panose="020B0502030000020204" pitchFamily="34" charset="0"/>
              <a:ea typeface="+mj-ea"/>
              <a:cs typeface="+mj-cs"/>
            </a:endParaRPr>
          </a:p>
        </p:txBody>
      </p:sp>
      <p:sp>
        <p:nvSpPr>
          <p:cNvPr id="2" name="1 Marcador de contenido"/>
          <p:cNvSpPr>
            <a:spLocks noGrp="1"/>
          </p:cNvSpPr>
          <p:nvPr>
            <p:ph idx="1"/>
          </p:nvPr>
        </p:nvSpPr>
        <p:spPr>
          <a:xfrm>
            <a:off x="179512" y="1196752"/>
            <a:ext cx="8784976" cy="5256584"/>
          </a:xfrm>
        </p:spPr>
        <p:txBody>
          <a:bodyPr>
            <a:noAutofit/>
          </a:bodyPr>
          <a:lstStyle/>
          <a:p>
            <a:pPr marL="114300" indent="0">
              <a:buNone/>
            </a:pPr>
            <a:r>
              <a:rPr lang="es-AR" sz="2000" dirty="0">
                <a:solidFill>
                  <a:schemeClr val="tx1">
                    <a:lumMod val="65000"/>
                    <a:lumOff val="35000"/>
                  </a:schemeClr>
                </a:solidFill>
                <a:latin typeface="Calibri" panose="020F0502020204030204" pitchFamily="34" charset="0"/>
                <a:cs typeface="Calibri" panose="020F0502020204030204" pitchFamily="34" charset="0"/>
              </a:rPr>
              <a:t>Actualidad ARGENTINA: </a:t>
            </a:r>
          </a:p>
          <a:p>
            <a:pPr marL="0" indent="0">
              <a:buNone/>
            </a:pPr>
            <a:endParaRPr lang="es-AR" sz="2000" dirty="0">
              <a:latin typeface="Calibri" panose="020F0502020204030204" pitchFamily="34" charset="0"/>
              <a:cs typeface="Calibri" panose="020F0502020204030204" pitchFamily="34" charset="0"/>
            </a:endParaRPr>
          </a:p>
          <a:p>
            <a:pPr marL="0" indent="0">
              <a:buNone/>
            </a:pPr>
            <a:endParaRPr lang="es-AR" sz="2000" dirty="0">
              <a:latin typeface="Calibri" panose="020F0502020204030204" pitchFamily="34" charset="0"/>
              <a:cs typeface="Calibri" panose="020F0502020204030204" pitchFamily="34" charset="0"/>
            </a:endParaRPr>
          </a:p>
          <a:p>
            <a:pPr marL="0" indent="0">
              <a:buNone/>
            </a:pPr>
            <a:r>
              <a:rPr lang="es-AR" sz="2000" dirty="0">
                <a:latin typeface="Calibri" panose="020F0502020204030204" pitchFamily="34" charset="0"/>
                <a:cs typeface="Calibri" panose="020F0502020204030204" pitchFamily="34" charset="0"/>
              </a:rPr>
              <a:t>En América Latina, hay regulaciones que están empezando a considerar los criterios ESG en la industria de los seguros y reaseguros, algunas son:</a:t>
            </a:r>
          </a:p>
          <a:p>
            <a:pPr marL="0" indent="0">
              <a:buNone/>
            </a:pPr>
            <a:endParaRPr lang="es-AR" sz="2000" dirty="0">
              <a:latin typeface="Calibri" panose="020F0502020204030204" pitchFamily="34" charset="0"/>
              <a:cs typeface="Calibri" panose="020F0502020204030204" pitchFamily="34" charset="0"/>
            </a:endParaRPr>
          </a:p>
          <a:p>
            <a:pPr marL="0" indent="0">
              <a:buNone/>
            </a:pPr>
            <a:r>
              <a:rPr lang="es-AR" sz="2000" dirty="0">
                <a:latin typeface="Calibri" panose="020F0502020204030204" pitchFamily="34" charset="0"/>
                <a:cs typeface="Calibri" panose="020F0502020204030204" pitchFamily="34" charset="0"/>
              </a:rPr>
              <a:t>• Regulaciones de inversión sostenible</a:t>
            </a:r>
          </a:p>
          <a:p>
            <a:pPr marL="0" indent="0">
              <a:buNone/>
            </a:pPr>
            <a:r>
              <a:rPr lang="es-AR" sz="2000" dirty="0">
                <a:latin typeface="Calibri" panose="020F0502020204030204" pitchFamily="34" charset="0"/>
                <a:cs typeface="Calibri" panose="020F0502020204030204" pitchFamily="34" charset="0"/>
              </a:rPr>
              <a:t>• Principios para la inversión responsable</a:t>
            </a:r>
          </a:p>
          <a:p>
            <a:pPr marL="0" indent="0">
              <a:buNone/>
            </a:pPr>
            <a:r>
              <a:rPr lang="es-AR" sz="2000" dirty="0">
                <a:latin typeface="Calibri" panose="020F0502020204030204" pitchFamily="34" charset="0"/>
                <a:cs typeface="Calibri" panose="020F0502020204030204" pitchFamily="34" charset="0"/>
              </a:rPr>
              <a:t>• Normativas de divulgación de información</a:t>
            </a:r>
          </a:p>
          <a:p>
            <a:pPr marL="0" indent="0">
              <a:buNone/>
            </a:pPr>
            <a:endParaRPr lang="es-AR" sz="2000" dirty="0">
              <a:latin typeface="Calibri" panose="020F0502020204030204" pitchFamily="34" charset="0"/>
              <a:cs typeface="Calibri" panose="020F0502020204030204" pitchFamily="34" charset="0"/>
            </a:endParaRPr>
          </a:p>
          <a:p>
            <a:pPr marL="0" indent="0">
              <a:buNone/>
            </a:pPr>
            <a:r>
              <a:rPr lang="es-AR" sz="2000" dirty="0">
                <a:latin typeface="Calibri" panose="020F0502020204030204" pitchFamily="34" charset="0"/>
                <a:cs typeface="Calibri" panose="020F0502020204030204" pitchFamily="34" charset="0"/>
              </a:rPr>
              <a:t>Queda mucho por hacer para que estas regulaciones se conviertan en una práctica común y generalizada en la región.</a:t>
            </a:r>
          </a:p>
          <a:p>
            <a:pPr marL="0" indent="0">
              <a:buNone/>
            </a:pPr>
            <a:r>
              <a:rPr lang="es-AR" sz="2000" dirty="0">
                <a:latin typeface="Calibri" panose="020F0502020204030204" pitchFamily="34" charset="0"/>
                <a:cs typeface="Calibri" panose="020F0502020204030204" pitchFamily="34" charset="0"/>
              </a:rPr>
              <a:t>Las encuestas del 2020 a la fecha reflejan la relevancia que van tomando los criterios ESG y la implementación de los mismos es paulatina.</a:t>
            </a:r>
          </a:p>
          <a:p>
            <a:pPr marL="0" indent="0">
              <a:buNone/>
            </a:pPr>
            <a:endParaRPr lang="es-AR" sz="2800" dirty="0">
              <a:latin typeface="Calibri" panose="020F0502020204030204" pitchFamily="34" charset="0"/>
              <a:cs typeface="Calibri" panose="020F0502020204030204" pitchFamily="34" charset="0"/>
            </a:endParaRPr>
          </a:p>
          <a:p>
            <a:pPr marL="114300" indent="0">
              <a:buNone/>
            </a:pPr>
            <a:endParaRPr lang="es-AR" sz="2000" dirty="0">
              <a:solidFill>
                <a:schemeClr val="tx1">
                  <a:lumMod val="65000"/>
                  <a:lumOff val="35000"/>
                </a:schemeClr>
              </a:solidFill>
              <a:latin typeface="Trebuchet MS" panose="020B0603020202020204" pitchFamily="34" charset="0"/>
            </a:endParaRPr>
          </a:p>
        </p:txBody>
      </p:sp>
    </p:spTree>
    <p:extLst>
      <p:ext uri="{BB962C8B-B14F-4D97-AF65-F5344CB8AC3E}">
        <p14:creationId xmlns:p14="http://schemas.microsoft.com/office/powerpoint/2010/main" val="137196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500"/>
                                        <p:tgtEl>
                                          <p:spTgt spid="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fade">
                                      <p:cBhvr>
                                        <p:cTn id="32" dur="500"/>
                                        <p:tgtEl>
                                          <p:spTgt spid="2">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fade">
                                      <p:cBhvr>
                                        <p:cTn id="3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B8179A81-C38B-443B-B683-29A054D87FFA}"/>
              </a:ext>
            </a:extLst>
          </p:cNvPr>
          <p:cNvSpPr txBox="1">
            <a:spLocks/>
          </p:cNvSpPr>
          <p:nvPr/>
        </p:nvSpPr>
        <p:spPr>
          <a:xfrm>
            <a:off x="2339752" y="840446"/>
            <a:ext cx="6624736" cy="7829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s-AR" sz="2400" b="0" i="0" u="none" strike="noStrike" kern="1200" cap="none" spc="0" normalizeH="0" baseline="0" noProof="0" dirty="0">
              <a:ln>
                <a:noFill/>
              </a:ln>
              <a:solidFill>
                <a:srgbClr val="0080FF"/>
              </a:solidFill>
              <a:effectLst/>
              <a:uLnTx/>
              <a:uFillTx/>
              <a:latin typeface="Rotis SansSerif Std" panose="020B0502030000020204" pitchFamily="34" charset="0"/>
              <a:ea typeface="+mj-ea"/>
              <a:cs typeface="+mj-cs"/>
            </a:endParaRPr>
          </a:p>
        </p:txBody>
      </p:sp>
      <p:sp>
        <p:nvSpPr>
          <p:cNvPr id="2" name="1 Marcador de contenido"/>
          <p:cNvSpPr>
            <a:spLocks noGrp="1"/>
          </p:cNvSpPr>
          <p:nvPr>
            <p:ph idx="1"/>
          </p:nvPr>
        </p:nvSpPr>
        <p:spPr>
          <a:xfrm>
            <a:off x="179512" y="1196752"/>
            <a:ext cx="8784976" cy="5256584"/>
          </a:xfrm>
        </p:spPr>
        <p:txBody>
          <a:bodyPr>
            <a:noAutofit/>
          </a:bodyPr>
          <a:lstStyle/>
          <a:p>
            <a:pPr marL="0" indent="0">
              <a:buNone/>
            </a:pPr>
            <a:r>
              <a:rPr lang="es-AR" sz="2000" dirty="0">
                <a:solidFill>
                  <a:schemeClr val="tx1">
                    <a:lumMod val="65000"/>
                    <a:lumOff val="35000"/>
                  </a:schemeClr>
                </a:solidFill>
                <a:latin typeface="Calibri" panose="020F0502020204030204" pitchFamily="34" charset="0"/>
                <a:cs typeface="Calibri" panose="020F0502020204030204" pitchFamily="34" charset="0"/>
              </a:rPr>
              <a:t>Exigencias Presentes y futuras</a:t>
            </a:r>
          </a:p>
          <a:p>
            <a:pPr marL="0" indent="0">
              <a:buNone/>
            </a:pPr>
            <a:endParaRPr lang="es-AR" sz="2000" dirty="0">
              <a:latin typeface="Calibri" panose="020F0502020204030204" pitchFamily="34" charset="0"/>
              <a:cs typeface="Calibri" panose="020F0502020204030204" pitchFamily="34" charset="0"/>
            </a:endParaRPr>
          </a:p>
          <a:p>
            <a:pPr marL="0" indent="0">
              <a:buNone/>
            </a:pPr>
            <a:r>
              <a:rPr lang="es-AR" sz="1800" dirty="0">
                <a:latin typeface="Calibri" panose="020F0502020204030204" pitchFamily="34" charset="0"/>
                <a:cs typeface="Calibri" panose="020F0502020204030204" pitchFamily="34" charset="0"/>
              </a:rPr>
              <a:t>Las exigencias que tienen y tendrán las empresas de seguros de Latinoamérica respecto a sus reaseguradoras europeas y americanas están relacionadas principalmente con la incorporación de criterios ESG en sus operaciones y decisiones de inversión. </a:t>
            </a:r>
          </a:p>
          <a:p>
            <a:pPr marL="0" indent="0">
              <a:buNone/>
            </a:pPr>
            <a:r>
              <a:rPr lang="es-AR" sz="1800" dirty="0">
                <a:latin typeface="Calibri" panose="020F0502020204030204" pitchFamily="34" charset="0"/>
                <a:cs typeface="Calibri" panose="020F0502020204030204" pitchFamily="34" charset="0"/>
              </a:rPr>
              <a:t>Algunos de los cambios que se están dando y que se implementaran son:</a:t>
            </a:r>
          </a:p>
          <a:p>
            <a:pPr marL="0" indent="0">
              <a:buNone/>
            </a:pPr>
            <a:endParaRPr lang="es-AR" sz="1800" dirty="0">
              <a:latin typeface="Calibri" panose="020F0502020204030204" pitchFamily="34" charset="0"/>
              <a:cs typeface="Calibri" panose="020F0502020204030204" pitchFamily="34" charset="0"/>
            </a:endParaRPr>
          </a:p>
          <a:p>
            <a:pPr marL="0" indent="0">
              <a:buNone/>
            </a:pPr>
            <a:r>
              <a:rPr lang="es-AR" sz="1800" dirty="0">
                <a:latin typeface="Calibri" panose="020F0502020204030204" pitchFamily="34" charset="0"/>
                <a:cs typeface="Calibri" panose="020F0502020204030204" pitchFamily="34" charset="0"/>
              </a:rPr>
              <a:t>-     La Directiva de Información de Sostenibilidad Corporativa (directiva de la Unión Europea). </a:t>
            </a:r>
          </a:p>
          <a:p>
            <a:pPr>
              <a:buFontTx/>
              <a:buChar char="-"/>
            </a:pPr>
            <a:r>
              <a:rPr lang="es-AR" sz="1800" dirty="0">
                <a:latin typeface="Calibri" panose="020F0502020204030204" pitchFamily="34" charset="0"/>
                <a:cs typeface="Calibri" panose="020F0502020204030204" pitchFamily="34" charset="0"/>
              </a:rPr>
              <a:t>Estándares de Información de Sostenibilidad europeos (ESRS) </a:t>
            </a:r>
          </a:p>
          <a:p>
            <a:pPr>
              <a:buFontTx/>
              <a:buChar char="-"/>
            </a:pPr>
            <a:r>
              <a:rPr lang="es-AR" sz="1800" dirty="0">
                <a:latin typeface="Calibri" panose="020F0502020204030204" pitchFamily="34" charset="0"/>
                <a:cs typeface="Calibri" panose="020F0502020204030204" pitchFamily="34" charset="0"/>
              </a:rPr>
              <a:t>Divulgación de Finanzas Sostenibles (reglamento de la Comisión Europea)</a:t>
            </a:r>
          </a:p>
          <a:p>
            <a:pPr>
              <a:buFontTx/>
              <a:buChar char="-"/>
            </a:pPr>
            <a:r>
              <a:rPr lang="es-AR" sz="1800" dirty="0">
                <a:latin typeface="Calibri" panose="020F0502020204030204" pitchFamily="34" charset="0"/>
                <a:cs typeface="Calibri" panose="020F0502020204030204" pitchFamily="34" charset="0"/>
              </a:rPr>
              <a:t>Ley de Riesgo Climático de Nueva York.</a:t>
            </a:r>
          </a:p>
          <a:p>
            <a:pPr>
              <a:buFontTx/>
              <a:buChar char="-"/>
            </a:pPr>
            <a:r>
              <a:rPr lang="es-AR" sz="1800" dirty="0">
                <a:latin typeface="Calibri" panose="020F0502020204030204" pitchFamily="34" charset="0"/>
                <a:cs typeface="Calibri" panose="020F0502020204030204" pitchFamily="34" charset="0"/>
              </a:rPr>
              <a:t>Ley de Inversión en Energía Limpia de California:.</a:t>
            </a:r>
          </a:p>
          <a:p>
            <a:pPr marL="0" indent="0">
              <a:buNone/>
            </a:pPr>
            <a:r>
              <a:rPr lang="es-AR" sz="1800" dirty="0">
                <a:latin typeface="Calibri" panose="020F0502020204030204" pitchFamily="34" charset="0"/>
                <a:cs typeface="Calibri" panose="020F0502020204030204" pitchFamily="34" charset="0"/>
              </a:rPr>
              <a:t>-     Acuerdo de París.</a:t>
            </a:r>
          </a:p>
          <a:p>
            <a:endParaRPr lang="es-AR" sz="1800" dirty="0">
              <a:latin typeface="Calibri" panose="020F0502020204030204" pitchFamily="34" charset="0"/>
              <a:cs typeface="Calibri" panose="020F0502020204030204" pitchFamily="34" charset="0"/>
            </a:endParaRPr>
          </a:p>
          <a:p>
            <a:pPr marL="114300" indent="0">
              <a:buNone/>
            </a:pPr>
            <a:endParaRPr lang="es-AR" sz="2000" dirty="0">
              <a:solidFill>
                <a:schemeClr val="tx1">
                  <a:lumMod val="65000"/>
                  <a:lumOff val="35000"/>
                </a:schemeClr>
              </a:solidFill>
              <a:latin typeface="Trebuchet MS" panose="020B0603020202020204" pitchFamily="34" charset="0"/>
            </a:endParaRPr>
          </a:p>
        </p:txBody>
      </p:sp>
      <p:sp>
        <p:nvSpPr>
          <p:cNvPr id="5" name="1 Título"/>
          <p:cNvSpPr>
            <a:spLocks noGrp="1"/>
          </p:cNvSpPr>
          <p:nvPr>
            <p:ph type="title"/>
          </p:nvPr>
        </p:nvSpPr>
        <p:spPr>
          <a:xfrm>
            <a:off x="611560" y="-99392"/>
            <a:ext cx="8229600" cy="1143000"/>
          </a:xfrm>
        </p:spPr>
        <p:txBody>
          <a:bodyPr vert="horz" lIns="91440" tIns="45720" rIns="91440" bIns="45720" rtlCol="0" anchor="ctr">
            <a:normAutofit/>
          </a:bodyPr>
          <a:lstStyle/>
          <a:p>
            <a:pPr algn="r"/>
            <a:r>
              <a:rPr lang="es-AR" sz="2800" dirty="0">
                <a:solidFill>
                  <a:srgbClr val="0080FF"/>
                </a:solidFill>
                <a:latin typeface="Trebuchet MS" panose="020B0603020202020204" pitchFamily="34" charset="0"/>
              </a:rPr>
              <a:t>Titulo</a:t>
            </a:r>
          </a:p>
        </p:txBody>
      </p:sp>
    </p:spTree>
    <p:extLst>
      <p:ext uri="{BB962C8B-B14F-4D97-AF65-F5344CB8AC3E}">
        <p14:creationId xmlns:p14="http://schemas.microsoft.com/office/powerpoint/2010/main" val="185463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5" end="5"/>
                                            </p:txEl>
                                          </p:spTgt>
                                        </p:tgtEl>
                                        <p:attrNameLst>
                                          <p:attrName>style.visibility</p:attrName>
                                        </p:attrNameLst>
                                      </p:cBhvr>
                                      <p:to>
                                        <p:strVal val="visible"/>
                                      </p:to>
                                    </p:set>
                                    <p:animEffect transition="in" filter="fade">
                                      <p:cBhvr>
                                        <p:cTn id="16" dur="500"/>
                                        <p:tgtEl>
                                          <p:spTgt spid="2">
                                            <p:txEl>
                                              <p:pRg st="5" end="5"/>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animEffect transition="in" filter="fade">
                                      <p:cBhvr>
                                        <p:cTn id="19" dur="500"/>
                                        <p:tgtEl>
                                          <p:spTgt spid="2">
                                            <p:txEl>
                                              <p:pRg st="6" end="6"/>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8" end="8"/>
                                            </p:txEl>
                                          </p:spTgt>
                                        </p:tgtEl>
                                        <p:attrNameLst>
                                          <p:attrName>style.visibility</p:attrName>
                                        </p:attrNameLst>
                                      </p:cBhvr>
                                      <p:to>
                                        <p:strVal val="visible"/>
                                      </p:to>
                                    </p:set>
                                    <p:animEffect transition="in" filter="fade">
                                      <p:cBhvr>
                                        <p:cTn id="25" dur="500"/>
                                        <p:tgtEl>
                                          <p:spTgt spid="2">
                                            <p:txEl>
                                              <p:pRg st="8" end="8"/>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
                                            <p:txEl>
                                              <p:pRg st="9" end="9"/>
                                            </p:txEl>
                                          </p:spTgt>
                                        </p:tgtEl>
                                        <p:attrNameLst>
                                          <p:attrName>style.visibility</p:attrName>
                                        </p:attrNameLst>
                                      </p:cBhvr>
                                      <p:to>
                                        <p:strVal val="visible"/>
                                      </p:to>
                                    </p:set>
                                    <p:animEffect transition="in" filter="fade">
                                      <p:cBhvr>
                                        <p:cTn id="28" dur="500"/>
                                        <p:tgtEl>
                                          <p:spTgt spid="2">
                                            <p:txEl>
                                              <p:pRg st="9" end="9"/>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Effect transition="in" filter="fade">
                                      <p:cBhvr>
                                        <p:cTn id="31"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B8179A81-C38B-443B-B683-29A054D87FFA}"/>
              </a:ext>
            </a:extLst>
          </p:cNvPr>
          <p:cNvSpPr txBox="1">
            <a:spLocks/>
          </p:cNvSpPr>
          <p:nvPr/>
        </p:nvSpPr>
        <p:spPr>
          <a:xfrm>
            <a:off x="2339752" y="840446"/>
            <a:ext cx="6624736" cy="7829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s-AR" sz="2400" b="0" i="0" u="none" strike="noStrike" kern="1200" cap="none" spc="0" normalizeH="0" baseline="0" noProof="0" dirty="0">
              <a:ln>
                <a:noFill/>
              </a:ln>
              <a:solidFill>
                <a:srgbClr val="0080FF"/>
              </a:solidFill>
              <a:effectLst/>
              <a:uLnTx/>
              <a:uFillTx/>
              <a:latin typeface="Rotis SansSerif Std" panose="020B0502030000020204" pitchFamily="34" charset="0"/>
              <a:ea typeface="+mj-ea"/>
              <a:cs typeface="+mj-cs"/>
            </a:endParaRPr>
          </a:p>
        </p:txBody>
      </p:sp>
      <p:sp>
        <p:nvSpPr>
          <p:cNvPr id="2" name="1 Marcador de contenido"/>
          <p:cNvSpPr>
            <a:spLocks noGrp="1"/>
          </p:cNvSpPr>
          <p:nvPr>
            <p:ph idx="1"/>
          </p:nvPr>
        </p:nvSpPr>
        <p:spPr>
          <a:xfrm>
            <a:off x="179512" y="1196752"/>
            <a:ext cx="8784976" cy="5256584"/>
          </a:xfrm>
        </p:spPr>
        <p:txBody>
          <a:bodyPr>
            <a:noAutofit/>
          </a:bodyPr>
          <a:lstStyle/>
          <a:p>
            <a:pPr marL="0" indent="0">
              <a:buNone/>
            </a:pPr>
            <a:endParaRPr lang="es-AR" sz="1800" dirty="0">
              <a:latin typeface="Calibri" panose="020F0502020204030204" pitchFamily="34" charset="0"/>
              <a:cs typeface="Calibri" panose="020F0502020204030204" pitchFamily="34" charset="0"/>
            </a:endParaRPr>
          </a:p>
          <a:p>
            <a:pPr marL="0" indent="0">
              <a:buNone/>
            </a:pPr>
            <a:r>
              <a:rPr lang="es-AR" sz="1800" dirty="0">
                <a:latin typeface="Calibri" panose="020F0502020204030204" pitchFamily="34" charset="0"/>
                <a:cs typeface="Calibri" panose="020F0502020204030204" pitchFamily="34" charset="0"/>
              </a:rPr>
              <a:t>Estas son algunas regulaciones que pueden tener implicaciones significativas para las  compañías que operan con </a:t>
            </a:r>
            <a:r>
              <a:rPr lang="es-AR" sz="1800" dirty="0" err="1">
                <a:latin typeface="Calibri" panose="020F0502020204030204" pitchFamily="34" charset="0"/>
                <a:cs typeface="Calibri" panose="020F0502020204030204" pitchFamily="34" charset="0"/>
              </a:rPr>
              <a:t>resaeguradores</a:t>
            </a:r>
            <a:r>
              <a:rPr lang="es-AR" sz="1800" dirty="0">
                <a:latin typeface="Calibri" panose="020F0502020204030204" pitchFamily="34" charset="0"/>
                <a:cs typeface="Calibri" panose="020F0502020204030204" pitchFamily="34" charset="0"/>
              </a:rPr>
              <a:t> . </a:t>
            </a:r>
          </a:p>
          <a:p>
            <a:pPr marL="0" indent="0">
              <a:buNone/>
            </a:pPr>
            <a:r>
              <a:rPr lang="es-AR" sz="1800" dirty="0">
                <a:latin typeface="Calibri" panose="020F0502020204030204" pitchFamily="34" charset="0"/>
                <a:cs typeface="Calibri" panose="020F0502020204030204" pitchFamily="34" charset="0"/>
              </a:rPr>
              <a:t>Con el correr del tiempo van a estar sujetas a requisitos de divulgación más estrictos en cuanto a sus prácticas de sostenibilidad, incluyendo la medición y divulgación de las emisiones de gases de efecto invernadero de sus inversiones y la evaluación de los riesgos climáticos en sus carteras.</a:t>
            </a:r>
          </a:p>
          <a:p>
            <a:pPr marL="114300" indent="0">
              <a:buNone/>
            </a:pPr>
            <a:endParaRPr lang="es-AR" sz="2000" dirty="0">
              <a:solidFill>
                <a:schemeClr val="tx1">
                  <a:lumMod val="65000"/>
                  <a:lumOff val="35000"/>
                </a:schemeClr>
              </a:solidFill>
              <a:latin typeface="Trebuchet MS" panose="020B0603020202020204" pitchFamily="34" charset="0"/>
            </a:endParaRPr>
          </a:p>
        </p:txBody>
      </p:sp>
      <p:sp>
        <p:nvSpPr>
          <p:cNvPr id="5" name="1 Título"/>
          <p:cNvSpPr>
            <a:spLocks noGrp="1"/>
          </p:cNvSpPr>
          <p:nvPr>
            <p:ph type="title"/>
          </p:nvPr>
        </p:nvSpPr>
        <p:spPr>
          <a:xfrm>
            <a:off x="611560" y="-99392"/>
            <a:ext cx="8229600" cy="1143000"/>
          </a:xfrm>
        </p:spPr>
        <p:txBody>
          <a:bodyPr vert="horz" lIns="91440" tIns="45720" rIns="91440" bIns="45720" rtlCol="0" anchor="ctr">
            <a:normAutofit/>
          </a:bodyPr>
          <a:lstStyle/>
          <a:p>
            <a:pPr algn="r"/>
            <a:r>
              <a:rPr lang="es-AR" sz="2800" dirty="0">
                <a:solidFill>
                  <a:srgbClr val="0080FF"/>
                </a:solidFill>
                <a:latin typeface="Trebuchet MS" panose="020B0603020202020204" pitchFamily="34" charset="0"/>
              </a:rPr>
              <a:t>Titulo</a:t>
            </a:r>
          </a:p>
        </p:txBody>
      </p:sp>
    </p:spTree>
    <p:extLst>
      <p:ext uri="{BB962C8B-B14F-4D97-AF65-F5344CB8AC3E}">
        <p14:creationId xmlns:p14="http://schemas.microsoft.com/office/powerpoint/2010/main" val="4073490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B8179A81-C38B-443B-B683-29A054D87FFA}"/>
              </a:ext>
            </a:extLst>
          </p:cNvPr>
          <p:cNvSpPr txBox="1">
            <a:spLocks/>
          </p:cNvSpPr>
          <p:nvPr/>
        </p:nvSpPr>
        <p:spPr>
          <a:xfrm>
            <a:off x="2339752" y="840446"/>
            <a:ext cx="6624736" cy="7829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s-AR" sz="2400" b="0" i="0" u="none" strike="noStrike" kern="1200" cap="none" spc="0" normalizeH="0" baseline="0" noProof="0" dirty="0">
              <a:ln>
                <a:noFill/>
              </a:ln>
              <a:solidFill>
                <a:srgbClr val="0080FF"/>
              </a:solidFill>
              <a:effectLst/>
              <a:uLnTx/>
              <a:uFillTx/>
              <a:latin typeface="Rotis SansSerif Std" panose="020B0502030000020204" pitchFamily="34" charset="0"/>
              <a:ea typeface="+mj-ea"/>
              <a:cs typeface="+mj-cs"/>
            </a:endParaRPr>
          </a:p>
        </p:txBody>
      </p:sp>
      <p:sp>
        <p:nvSpPr>
          <p:cNvPr id="2" name="1 Marcador de contenido"/>
          <p:cNvSpPr>
            <a:spLocks noGrp="1"/>
          </p:cNvSpPr>
          <p:nvPr>
            <p:ph idx="1"/>
          </p:nvPr>
        </p:nvSpPr>
        <p:spPr>
          <a:xfrm>
            <a:off x="179512" y="1196752"/>
            <a:ext cx="8784976" cy="5256584"/>
          </a:xfrm>
        </p:spPr>
        <p:txBody>
          <a:bodyPr>
            <a:noAutofit/>
          </a:bodyPr>
          <a:lstStyle/>
          <a:p>
            <a:pPr marL="0" indent="0">
              <a:buNone/>
            </a:pPr>
            <a:r>
              <a:rPr lang="es-AR" sz="1800" dirty="0">
                <a:solidFill>
                  <a:schemeClr val="tx1">
                    <a:lumMod val="65000"/>
                    <a:lumOff val="35000"/>
                  </a:schemeClr>
                </a:solidFill>
                <a:latin typeface="Calibri" panose="020F0502020204030204" pitchFamily="34" charset="0"/>
                <a:cs typeface="Calibri" panose="020F0502020204030204" pitchFamily="34" charset="0"/>
              </a:rPr>
              <a:t>Abordaje de criterios ESG</a:t>
            </a:r>
          </a:p>
          <a:p>
            <a:pPr marL="0" indent="0">
              <a:buNone/>
            </a:pPr>
            <a:endParaRPr lang="es-AR" sz="1800" dirty="0">
              <a:latin typeface="Calibri" panose="020F0502020204030204" pitchFamily="34" charset="0"/>
              <a:cs typeface="Calibri" panose="020F0502020204030204" pitchFamily="34" charset="0"/>
            </a:endParaRPr>
          </a:p>
          <a:p>
            <a:pPr marL="0" indent="0">
              <a:buNone/>
            </a:pPr>
            <a:r>
              <a:rPr lang="es-AR" sz="1800" dirty="0">
                <a:latin typeface="Calibri" panose="020F0502020204030204" pitchFamily="34" charset="0"/>
                <a:cs typeface="Calibri" panose="020F0502020204030204" pitchFamily="34" charset="0"/>
              </a:rPr>
              <a:t>La implementación de criterios ESG en una empresa de seguros latinoamericana puede ser un proceso complejo, pero debería seguir los siguientes pasos:</a:t>
            </a:r>
          </a:p>
          <a:p>
            <a:r>
              <a:rPr lang="es-AR" sz="1800" dirty="0">
                <a:latin typeface="Calibri" panose="020F0502020204030204" pitchFamily="34" charset="0"/>
                <a:cs typeface="Calibri" panose="020F0502020204030204" pitchFamily="34" charset="0"/>
              </a:rPr>
              <a:t>Evaluación de los factores ESG</a:t>
            </a:r>
          </a:p>
          <a:p>
            <a:r>
              <a:rPr lang="es-AR" sz="1800" dirty="0">
                <a:latin typeface="Calibri" panose="020F0502020204030204" pitchFamily="34" charset="0"/>
                <a:cs typeface="Calibri" panose="020F0502020204030204" pitchFamily="34" charset="0"/>
              </a:rPr>
              <a:t>Definición de objetivos y metas (puede incluir metas relacionadas con la reducción de emisiones de gases de efecto invernadero, la promoción de prácticas laborales justas y equitativas, y la mejora de la transparencia y la responsabilidad corporativa).</a:t>
            </a:r>
          </a:p>
          <a:p>
            <a:r>
              <a:rPr lang="es-AR" sz="1800" dirty="0">
                <a:latin typeface="Calibri" panose="020F0502020204030204" pitchFamily="34" charset="0"/>
                <a:cs typeface="Calibri" panose="020F0502020204030204" pitchFamily="34" charset="0"/>
              </a:rPr>
              <a:t>Integración de los factores ESG en la estrategia empresarial (revisión y ajuste de políticas y procedimientos internos,  inclusión de los factores ESG en la evaluación de riesgos y en la toma de decisiones estratégicas).</a:t>
            </a:r>
          </a:p>
          <a:p>
            <a:r>
              <a:rPr lang="es-AR" sz="1800" dirty="0">
                <a:latin typeface="Calibri" panose="020F0502020204030204" pitchFamily="34" charset="0"/>
                <a:cs typeface="Calibri" panose="020F0502020204030204" pitchFamily="34" charset="0"/>
              </a:rPr>
              <a:t>Comunicación y transparencia (publicación de informes de sostenibilidad y otros informes no financieros, así como la comunicación con los </a:t>
            </a:r>
            <a:r>
              <a:rPr lang="es-AR" sz="1800" dirty="0" err="1">
                <a:latin typeface="Calibri" panose="020F0502020204030204" pitchFamily="34" charset="0"/>
                <a:cs typeface="Calibri" panose="020F0502020204030204" pitchFamily="34" charset="0"/>
              </a:rPr>
              <a:t>stakeholders</a:t>
            </a:r>
            <a:r>
              <a:rPr lang="es-AR" sz="1800" dirty="0">
                <a:latin typeface="Calibri" panose="020F0502020204030204" pitchFamily="34" charset="0"/>
                <a:cs typeface="Calibri" panose="020F0502020204030204" pitchFamily="34" charset="0"/>
              </a:rPr>
              <a:t> relevantes, incluyendo clientes, proveedores y empleados)</a:t>
            </a:r>
          </a:p>
          <a:p>
            <a:r>
              <a:rPr lang="es-AR" sz="1800" dirty="0">
                <a:latin typeface="Calibri" panose="020F0502020204030204" pitchFamily="34" charset="0"/>
                <a:cs typeface="Calibri" panose="020F0502020204030204" pitchFamily="34" charset="0"/>
              </a:rPr>
              <a:t>Monitoreo y evaluación (implementación de indicadores de desempeño clave y la realización de auditorías y revisiones internas).</a:t>
            </a:r>
          </a:p>
          <a:p>
            <a:pPr marL="114300" indent="0">
              <a:buNone/>
            </a:pPr>
            <a:endParaRPr lang="es-AR" sz="2000" dirty="0">
              <a:solidFill>
                <a:schemeClr val="tx1">
                  <a:lumMod val="65000"/>
                  <a:lumOff val="35000"/>
                </a:schemeClr>
              </a:solidFill>
              <a:latin typeface="Trebuchet MS" panose="020B0603020202020204" pitchFamily="34" charset="0"/>
            </a:endParaRPr>
          </a:p>
        </p:txBody>
      </p:sp>
      <p:sp>
        <p:nvSpPr>
          <p:cNvPr id="5" name="1 Título"/>
          <p:cNvSpPr>
            <a:spLocks noGrp="1"/>
          </p:cNvSpPr>
          <p:nvPr>
            <p:ph type="title"/>
          </p:nvPr>
        </p:nvSpPr>
        <p:spPr>
          <a:xfrm>
            <a:off x="611560" y="-99392"/>
            <a:ext cx="8229600" cy="1143000"/>
          </a:xfrm>
        </p:spPr>
        <p:txBody>
          <a:bodyPr vert="horz" lIns="91440" tIns="45720" rIns="91440" bIns="45720" rtlCol="0" anchor="ctr">
            <a:normAutofit/>
          </a:bodyPr>
          <a:lstStyle/>
          <a:p>
            <a:pPr algn="r"/>
            <a:r>
              <a:rPr lang="es-AR" sz="2800" dirty="0">
                <a:solidFill>
                  <a:srgbClr val="0080FF"/>
                </a:solidFill>
                <a:latin typeface="Trebuchet MS" panose="020B0603020202020204" pitchFamily="34" charset="0"/>
              </a:rPr>
              <a:t>Titulo</a:t>
            </a:r>
          </a:p>
        </p:txBody>
      </p:sp>
    </p:spTree>
    <p:extLst>
      <p:ext uri="{BB962C8B-B14F-4D97-AF65-F5344CB8AC3E}">
        <p14:creationId xmlns:p14="http://schemas.microsoft.com/office/powerpoint/2010/main" val="4552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fade">
                                      <p:cBhvr>
                                        <p:cTn id="10" dur="500"/>
                                        <p:tgtEl>
                                          <p:spTgt spid="2">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500"/>
                                        <p:tgtEl>
                                          <p:spTgt spid="2">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fade">
                                      <p:cBhvr>
                                        <p:cTn id="16" dur="500"/>
                                        <p:tgtEl>
                                          <p:spTgt spid="2">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fade">
                                      <p:cBhvr>
                                        <p:cTn id="19" dur="500"/>
                                        <p:tgtEl>
                                          <p:spTgt spid="2">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fade">
                                      <p:cBhvr>
                                        <p:cTn id="25"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a:extLst>
              <a:ext uri="{FF2B5EF4-FFF2-40B4-BE49-F238E27FC236}">
                <a16:creationId xmlns:a16="http://schemas.microsoft.com/office/drawing/2014/main" id="{B8179A81-C38B-443B-B683-29A054D87FFA}"/>
              </a:ext>
            </a:extLst>
          </p:cNvPr>
          <p:cNvSpPr txBox="1">
            <a:spLocks/>
          </p:cNvSpPr>
          <p:nvPr/>
        </p:nvSpPr>
        <p:spPr>
          <a:xfrm>
            <a:off x="2339752" y="840446"/>
            <a:ext cx="6624736" cy="7829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es-AR" sz="2400" b="0" i="0" u="none" strike="noStrike" kern="1200" cap="none" spc="0" normalizeH="0" baseline="0" noProof="0" dirty="0">
              <a:ln>
                <a:noFill/>
              </a:ln>
              <a:solidFill>
                <a:srgbClr val="0080FF"/>
              </a:solidFill>
              <a:effectLst/>
              <a:uLnTx/>
              <a:uFillTx/>
              <a:latin typeface="Rotis SansSerif Std" panose="020B0502030000020204" pitchFamily="34" charset="0"/>
              <a:ea typeface="+mj-ea"/>
              <a:cs typeface="+mj-cs"/>
            </a:endParaRPr>
          </a:p>
        </p:txBody>
      </p:sp>
      <p:sp>
        <p:nvSpPr>
          <p:cNvPr id="2" name="1 Marcador de contenido"/>
          <p:cNvSpPr>
            <a:spLocks noGrp="1"/>
          </p:cNvSpPr>
          <p:nvPr>
            <p:ph idx="1"/>
          </p:nvPr>
        </p:nvSpPr>
        <p:spPr>
          <a:xfrm>
            <a:off x="179512" y="1196752"/>
            <a:ext cx="8784976" cy="5256584"/>
          </a:xfrm>
        </p:spPr>
        <p:txBody>
          <a:bodyPr>
            <a:noAutofit/>
          </a:bodyPr>
          <a:lstStyle/>
          <a:p>
            <a:pPr marL="114300" indent="0">
              <a:buNone/>
            </a:pPr>
            <a:r>
              <a:rPr lang="es-ES" sz="2000" dirty="0">
                <a:solidFill>
                  <a:schemeClr val="tx1">
                    <a:lumMod val="65000"/>
                    <a:lumOff val="35000"/>
                  </a:schemeClr>
                </a:solidFill>
                <a:latin typeface="Calibri" panose="020F0502020204030204" pitchFamily="34" charset="0"/>
                <a:cs typeface="Calibri" panose="020F0502020204030204" pitchFamily="34" charset="0"/>
              </a:rPr>
              <a:t>¿</a:t>
            </a:r>
            <a:r>
              <a:rPr lang="es-ES" sz="2000" dirty="0">
                <a:solidFill>
                  <a:schemeClr val="tx1">
                    <a:lumMod val="75000"/>
                    <a:lumOff val="25000"/>
                  </a:schemeClr>
                </a:solidFill>
                <a:latin typeface="Calibri" panose="020F0502020204030204" pitchFamily="34" charset="0"/>
                <a:cs typeface="Calibri" panose="020F0502020204030204" pitchFamily="34" charset="0"/>
              </a:rPr>
              <a:t>Que son y su vínculo con los seguros?</a:t>
            </a:r>
            <a:endParaRPr lang="es-AR" sz="2000"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5" name="1 Título"/>
          <p:cNvSpPr>
            <a:spLocks noGrp="1"/>
          </p:cNvSpPr>
          <p:nvPr>
            <p:ph type="title"/>
          </p:nvPr>
        </p:nvSpPr>
        <p:spPr>
          <a:xfrm>
            <a:off x="611560" y="-99392"/>
            <a:ext cx="8229600" cy="1143000"/>
          </a:xfrm>
        </p:spPr>
        <p:txBody>
          <a:bodyPr vert="horz" lIns="91440" tIns="45720" rIns="91440" bIns="45720" rtlCol="0" anchor="ctr">
            <a:normAutofit/>
          </a:bodyPr>
          <a:lstStyle/>
          <a:p>
            <a:pPr algn="r"/>
            <a:r>
              <a:rPr lang="es-AR" sz="2800" dirty="0">
                <a:solidFill>
                  <a:srgbClr val="0080FF"/>
                </a:solidFill>
                <a:latin typeface="Trebuchet MS" panose="020B0603020202020204" pitchFamily="34" charset="0"/>
              </a:rPr>
              <a:t>Titulo</a:t>
            </a:r>
          </a:p>
        </p:txBody>
      </p:sp>
      <p:sp>
        <p:nvSpPr>
          <p:cNvPr id="8" name="CuadroTexto 7">
            <a:extLst>
              <a:ext uri="{FF2B5EF4-FFF2-40B4-BE49-F238E27FC236}">
                <a16:creationId xmlns:a16="http://schemas.microsoft.com/office/drawing/2014/main" id="{7C891195-33C5-5DDB-109C-E09336173A66}"/>
              </a:ext>
            </a:extLst>
          </p:cNvPr>
          <p:cNvSpPr txBox="1"/>
          <p:nvPr/>
        </p:nvSpPr>
        <p:spPr>
          <a:xfrm>
            <a:off x="541226" y="1553024"/>
            <a:ext cx="7632848" cy="4580678"/>
          </a:xfrm>
          <a:prstGeom prst="rect">
            <a:avLst/>
          </a:prstGeom>
          <a:noFill/>
        </p:spPr>
        <p:txBody>
          <a:bodyPr wrap="square">
            <a:spAutoFit/>
          </a:bodyPr>
          <a:lstStyle/>
          <a:p>
            <a:pPr>
              <a:lnSpc>
                <a:spcPct val="107000"/>
              </a:lnSpc>
              <a:spcAft>
                <a:spcPts val="800"/>
              </a:spcAft>
            </a:pPr>
            <a:endParaRPr lang="es-AR"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es-AR" sz="20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s-AR" sz="2000" dirty="0">
                <a:effectLst/>
                <a:latin typeface="Calibri" panose="020F0502020204030204" pitchFamily="34" charset="0"/>
                <a:ea typeface="Calibri" panose="020F0502020204030204" pitchFamily="34" charset="0"/>
                <a:cs typeface="Calibri" panose="020F0502020204030204" pitchFamily="34" charset="0"/>
              </a:rPr>
              <a:t>Los criterios ESG (ambientales, sociales y de gobernanza) están cada vez más presentes en la actividad aseguradora:</a:t>
            </a:r>
          </a:p>
          <a:p>
            <a:pPr>
              <a:lnSpc>
                <a:spcPct val="107000"/>
              </a:lnSpc>
              <a:spcAft>
                <a:spcPts val="800"/>
              </a:spcAft>
            </a:pPr>
            <a:r>
              <a:rPr lang="es-AR" sz="2000" dirty="0">
                <a:effectLst/>
                <a:latin typeface="Calibri" panose="020F0502020204030204" pitchFamily="34" charset="0"/>
                <a:ea typeface="Calibri" panose="020F0502020204030204" pitchFamily="34" charset="0"/>
                <a:cs typeface="Calibri" panose="020F0502020204030204" pitchFamily="34" charset="0"/>
              </a:rPr>
              <a:t>- dimensión ambiental, las compañías están interesadas en promover prácticas responsables en relación con la gestión de riesgos climáticos.</a:t>
            </a:r>
          </a:p>
          <a:p>
            <a:pPr>
              <a:lnSpc>
                <a:spcPct val="107000"/>
              </a:lnSpc>
              <a:spcAft>
                <a:spcPts val="800"/>
              </a:spcAft>
            </a:pPr>
            <a:r>
              <a:rPr lang="es-AR" sz="2000" dirty="0">
                <a:effectLst/>
                <a:latin typeface="Calibri" panose="020F0502020204030204" pitchFamily="34" charset="0"/>
                <a:ea typeface="Calibri" panose="020F0502020204030204" pitchFamily="34" charset="0"/>
                <a:cs typeface="Calibri" panose="020F0502020204030204" pitchFamily="34" charset="0"/>
              </a:rPr>
              <a:t>- dimensión social, promoción de prácticas responsables en relación con la diversidad, la igualdad de género y los derechos humanos. </a:t>
            </a:r>
          </a:p>
          <a:p>
            <a:pPr>
              <a:lnSpc>
                <a:spcPct val="107000"/>
              </a:lnSpc>
              <a:spcAft>
                <a:spcPts val="800"/>
              </a:spcAft>
            </a:pPr>
            <a:r>
              <a:rPr lang="es-AR" sz="2000" dirty="0">
                <a:effectLst/>
                <a:latin typeface="Calibri" panose="020F0502020204030204" pitchFamily="34" charset="0"/>
                <a:ea typeface="Calibri" panose="020F0502020204030204" pitchFamily="34" charset="0"/>
                <a:cs typeface="Calibri" panose="020F0502020204030204" pitchFamily="34" charset="0"/>
              </a:rPr>
              <a:t>- dimensión de gobernanza, están interesadas en promover prácticas de gobernanza responsable en sus propias actividades,  como en las empresas en las que invierten. </a:t>
            </a:r>
          </a:p>
          <a:p>
            <a:pPr>
              <a:lnSpc>
                <a:spcPct val="107000"/>
              </a:lnSpc>
              <a:spcAft>
                <a:spcPts val="800"/>
              </a:spcAft>
            </a:pP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289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E435A1A-4E1D-134C-1A3D-193712729075}"/>
              </a:ext>
            </a:extLst>
          </p:cNvPr>
          <p:cNvSpPr>
            <a:spLocks noGrp="1"/>
          </p:cNvSpPr>
          <p:nvPr>
            <p:ph idx="1"/>
          </p:nvPr>
        </p:nvSpPr>
        <p:spPr/>
        <p:txBody>
          <a:bodyPr>
            <a:normAutofit/>
          </a:bodyPr>
          <a:lstStyle/>
          <a:p>
            <a:r>
              <a:rPr lang="es-AR" dirty="0"/>
              <a:t>Actualidad Aseguradora Argentina:</a:t>
            </a:r>
          </a:p>
          <a:p>
            <a:pPr lvl="1"/>
            <a:r>
              <a:rPr lang="es-MX" dirty="0"/>
              <a:t>La SSN ha adherido a los Principios para la Sostenibilidad en Seguros (PSI, </a:t>
            </a:r>
            <a:r>
              <a:rPr lang="es-MX" dirty="0" err="1"/>
              <a:t>Principles</a:t>
            </a:r>
            <a:r>
              <a:rPr lang="es-MX" dirty="0"/>
              <a:t> </a:t>
            </a:r>
            <a:r>
              <a:rPr lang="es-MX" dirty="0" err="1"/>
              <a:t>for</a:t>
            </a:r>
            <a:r>
              <a:rPr lang="es-MX" dirty="0"/>
              <a:t> </a:t>
            </a:r>
            <a:r>
              <a:rPr lang="es-MX" dirty="0" err="1"/>
              <a:t>Sustainable</a:t>
            </a:r>
            <a:r>
              <a:rPr lang="es-MX" dirty="0"/>
              <a:t> </a:t>
            </a:r>
            <a:r>
              <a:rPr lang="es-MX" dirty="0" err="1"/>
              <a:t>Insurance</a:t>
            </a:r>
            <a:r>
              <a:rPr lang="es-MX" dirty="0"/>
              <a:t>) elaborados por la Iniciativa Financiera del Programa de Naciones Unidas para el Medio Ambiente (UNEP FI, </a:t>
            </a:r>
            <a:r>
              <a:rPr lang="es-MX" dirty="0" err="1"/>
              <a:t>United</a:t>
            </a:r>
            <a:r>
              <a:rPr lang="es-MX" dirty="0"/>
              <a:t> </a:t>
            </a:r>
            <a:r>
              <a:rPr lang="es-MX" dirty="0" err="1"/>
              <a:t>Nations</a:t>
            </a:r>
            <a:r>
              <a:rPr lang="es-MX" dirty="0"/>
              <a:t> </a:t>
            </a:r>
            <a:r>
              <a:rPr lang="es-MX" dirty="0" err="1"/>
              <a:t>Environment</a:t>
            </a:r>
            <a:r>
              <a:rPr lang="es-MX" dirty="0"/>
              <a:t> </a:t>
            </a:r>
            <a:r>
              <a:rPr lang="es-MX" dirty="0" err="1"/>
              <a:t>Programme</a:t>
            </a:r>
            <a:r>
              <a:rPr lang="es-MX" dirty="0"/>
              <a:t> </a:t>
            </a:r>
            <a:r>
              <a:rPr lang="es-MX" dirty="0" err="1"/>
              <a:t>Finance</a:t>
            </a:r>
            <a:r>
              <a:rPr lang="es-MX" dirty="0"/>
              <a:t> </a:t>
            </a:r>
            <a:r>
              <a:rPr lang="es-MX" dirty="0" err="1"/>
              <a:t>Initiative</a:t>
            </a:r>
            <a:r>
              <a:rPr lang="es-MX" dirty="0"/>
              <a:t>). (2017)</a:t>
            </a:r>
          </a:p>
          <a:p>
            <a:endParaRPr lang="es-AR" dirty="0"/>
          </a:p>
          <a:p>
            <a:pPr lvl="1"/>
            <a:endParaRPr lang="es-AR" dirty="0"/>
          </a:p>
        </p:txBody>
      </p:sp>
    </p:spTree>
    <p:extLst>
      <p:ext uri="{BB962C8B-B14F-4D97-AF65-F5344CB8AC3E}">
        <p14:creationId xmlns:p14="http://schemas.microsoft.com/office/powerpoint/2010/main" val="2877168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69D05A6-B4A3-9EF7-410A-465A4ABD395A}"/>
              </a:ext>
            </a:extLst>
          </p:cNvPr>
          <p:cNvSpPr>
            <a:spLocks noGrp="1"/>
          </p:cNvSpPr>
          <p:nvPr>
            <p:ph idx="1"/>
          </p:nvPr>
        </p:nvSpPr>
        <p:spPr/>
        <p:txBody>
          <a:bodyPr/>
          <a:lstStyle/>
          <a:p>
            <a:pPr lvl="1"/>
            <a:r>
              <a:rPr lang="es-AR" dirty="0"/>
              <a:t>Programa </a:t>
            </a:r>
            <a:r>
              <a:rPr lang="es-MX" b="0" i="0" dirty="0">
                <a:solidFill>
                  <a:srgbClr val="111111"/>
                </a:solidFill>
                <a:effectLst/>
                <a:latin typeface="Roboto" panose="02000000000000000000" pitchFamily="2" charset="0"/>
              </a:rPr>
              <a:t>PROGRAMA DE SUSTENTABILIDAD AMBIENTAL Y SEGUROS (“PROSAS”),2018-2020; implementación voluntaria de Aseguradores de Automóviles; incluyó la Póliza Digital, el aporte del 1% de las Primas a un Fondo para la plantación de árboles en Argentina.  La crisis económica determinó la caída del programa a fines de 2020</a:t>
            </a:r>
          </a:p>
          <a:p>
            <a:pPr lvl="1"/>
            <a:endParaRPr lang="es-AR" dirty="0"/>
          </a:p>
        </p:txBody>
      </p:sp>
    </p:spTree>
    <p:extLst>
      <p:ext uri="{BB962C8B-B14F-4D97-AF65-F5344CB8AC3E}">
        <p14:creationId xmlns:p14="http://schemas.microsoft.com/office/powerpoint/2010/main" val="2196525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7F6BD9E-C217-2635-F539-17CA0C515B09}"/>
              </a:ext>
            </a:extLst>
          </p:cNvPr>
          <p:cNvSpPr>
            <a:spLocks noGrp="1"/>
          </p:cNvSpPr>
          <p:nvPr>
            <p:ph idx="1"/>
          </p:nvPr>
        </p:nvSpPr>
        <p:spPr>
          <a:xfrm>
            <a:off x="457200" y="1417638"/>
            <a:ext cx="8229600" cy="4963690"/>
          </a:xfrm>
        </p:spPr>
        <p:txBody>
          <a:bodyPr>
            <a:normAutofit fontScale="70000" lnSpcReduction="20000"/>
          </a:bodyPr>
          <a:lstStyle/>
          <a:p>
            <a:r>
              <a:rPr lang="es-AR" dirty="0"/>
              <a:t>Mesa de Finanzas Sostenibles: 2020</a:t>
            </a:r>
          </a:p>
          <a:p>
            <a:pPr lvl="1"/>
            <a:r>
              <a:rPr lang="es-MX" b="0" i="0" dirty="0">
                <a:solidFill>
                  <a:srgbClr val="333333"/>
                </a:solidFill>
                <a:effectLst/>
                <a:latin typeface="Encode Sans"/>
              </a:rPr>
              <a:t>Es una instancia permanente para el intercambio de información, discusión, coordinación y evaluación de acciones de política pública, estrategias y actividades que tiene como objetivo desarrollar y fortalecer las finanzas sostenibles en Argentina.</a:t>
            </a:r>
          </a:p>
          <a:p>
            <a:pPr lvl="1">
              <a:buFont typeface="Arial" panose="020B0604020202020204" pitchFamily="34" charset="0"/>
              <a:buChar char="•"/>
            </a:pPr>
            <a:r>
              <a:rPr lang="es-MX" dirty="0">
                <a:solidFill>
                  <a:srgbClr val="333333"/>
                </a:solidFill>
                <a:latin typeface="Encode Sans"/>
              </a:rPr>
              <a:t>Participantes: </a:t>
            </a:r>
            <a:r>
              <a:rPr lang="es-MX" b="0" i="0" dirty="0">
                <a:solidFill>
                  <a:srgbClr val="333333"/>
                </a:solidFill>
                <a:effectLst/>
                <a:latin typeface="Encode Sans"/>
              </a:rPr>
              <a:t>Unidad de Gestión y Coordinación de Asuntos Internacionales – Ministerio de Economía de la Nación, Secretaría de Finanzas, CNV, </a:t>
            </a:r>
            <a:r>
              <a:rPr lang="es-MX" dirty="0">
                <a:solidFill>
                  <a:srgbClr val="333333"/>
                </a:solidFill>
                <a:latin typeface="Encode Sans"/>
              </a:rPr>
              <a:t>SSN, BCRA, </a:t>
            </a:r>
            <a:r>
              <a:rPr lang="es-MX" b="0" i="0" dirty="0">
                <a:solidFill>
                  <a:srgbClr val="333333"/>
                </a:solidFill>
                <a:effectLst/>
                <a:latin typeface="Encode Sans"/>
              </a:rPr>
              <a:t>Banco de la Nación Argentina; Banco de Inversión y Comercio Exterior; Secretaría de Asuntos Estratégicos; Ministerio de Desarrollo Productivo y de Ambiente y Desarrollo Sostenible de la Nación</a:t>
            </a:r>
          </a:p>
          <a:p>
            <a:pPr lvl="1">
              <a:buFont typeface="Arial" panose="020B0604020202020204" pitchFamily="34" charset="0"/>
              <a:buChar char="•"/>
            </a:pPr>
            <a:r>
              <a:rPr lang="es-MX" b="0" i="0" dirty="0">
                <a:solidFill>
                  <a:srgbClr val="333333"/>
                </a:solidFill>
                <a:effectLst/>
                <a:latin typeface="Encode Sans"/>
              </a:rPr>
              <a:t>Objetivo: Desarrollar capacidades, políticas públicas, normativa y regulación para desarrollar las finanzas sostenibles en Argentina, en el marco de una permanente discusión y coordinación entre las principales entidades del sector público con injerencia en el sistema financiero</a:t>
            </a:r>
            <a:r>
              <a:rPr lang="es-AR" dirty="0"/>
              <a:t> </a:t>
            </a:r>
          </a:p>
          <a:p>
            <a:pPr lvl="1">
              <a:buFont typeface="Arial" panose="020B0604020202020204" pitchFamily="34" charset="0"/>
              <a:buChar char="•"/>
            </a:pPr>
            <a:r>
              <a:rPr lang="es-AR" dirty="0"/>
              <a:t>Declaración conjunta de SSN con Economía, BCRA, CNV fortalecer el desarrollo (Septiembre 2021) </a:t>
            </a:r>
            <a:endParaRPr lang="es-MX" b="0" i="0" dirty="0">
              <a:solidFill>
                <a:srgbClr val="333333"/>
              </a:solidFill>
              <a:effectLst/>
              <a:latin typeface="Encode Sans"/>
            </a:endParaRPr>
          </a:p>
        </p:txBody>
      </p:sp>
    </p:spTree>
    <p:extLst>
      <p:ext uri="{BB962C8B-B14F-4D97-AF65-F5344CB8AC3E}">
        <p14:creationId xmlns:p14="http://schemas.microsoft.com/office/powerpoint/2010/main" val="612934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836FF33-A5C6-5095-3445-2C6472710844}"/>
              </a:ext>
            </a:extLst>
          </p:cNvPr>
          <p:cNvSpPr>
            <a:spLocks noGrp="1"/>
          </p:cNvSpPr>
          <p:nvPr>
            <p:ph idx="1"/>
          </p:nvPr>
        </p:nvSpPr>
        <p:spPr/>
        <p:txBody>
          <a:bodyPr>
            <a:normAutofit/>
          </a:bodyPr>
          <a:lstStyle/>
          <a:p>
            <a:r>
              <a:rPr lang="es-AR" dirty="0"/>
              <a:t>Si bien las encuestas disponibles muestran que los criterios ESG han crecido en relevancia en términos de inversiones, lamentablemente la crisis económica no ha permitido el desarrollo de este tipo de inversiones, tanto creadas o impulsadas por el Estado como asimismo las necesidades de liquidez han hecho que el mercado se concentre en inversiones de corta duración.</a:t>
            </a:r>
          </a:p>
        </p:txBody>
      </p:sp>
    </p:spTree>
    <p:extLst>
      <p:ext uri="{BB962C8B-B14F-4D97-AF65-F5344CB8AC3E}">
        <p14:creationId xmlns:p14="http://schemas.microsoft.com/office/powerpoint/2010/main" val="1044950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E724D3-2425-9C17-1C13-0AA7BAEA7FF2}"/>
              </a:ext>
            </a:extLst>
          </p:cNvPr>
          <p:cNvSpPr>
            <a:spLocks noGrp="1"/>
          </p:cNvSpPr>
          <p:nvPr>
            <p:ph type="title"/>
          </p:nvPr>
        </p:nvSpPr>
        <p:spPr/>
        <p:txBody>
          <a:bodyPr/>
          <a:lstStyle/>
          <a:p>
            <a:r>
              <a:rPr lang="es-AR" dirty="0"/>
              <a:t>Dimensión Social</a:t>
            </a:r>
          </a:p>
        </p:txBody>
      </p:sp>
      <p:sp>
        <p:nvSpPr>
          <p:cNvPr id="3" name="Marcador de contenido 2">
            <a:extLst>
              <a:ext uri="{FF2B5EF4-FFF2-40B4-BE49-F238E27FC236}">
                <a16:creationId xmlns:a16="http://schemas.microsoft.com/office/drawing/2014/main" id="{BCE3F075-3B63-0E0E-0D27-BCF6499CA515}"/>
              </a:ext>
            </a:extLst>
          </p:cNvPr>
          <p:cNvSpPr>
            <a:spLocks noGrp="1"/>
          </p:cNvSpPr>
          <p:nvPr>
            <p:ph idx="1"/>
          </p:nvPr>
        </p:nvSpPr>
        <p:spPr/>
        <p:txBody>
          <a:bodyPr/>
          <a:lstStyle/>
          <a:p>
            <a:r>
              <a:rPr lang="es-MX" dirty="0"/>
              <a:t>Mesa de Políticas con Perspectivas de Género y Diversidad de la SSN 2021</a:t>
            </a:r>
          </a:p>
          <a:p>
            <a:r>
              <a:rPr lang="es-MX" i="0" dirty="0">
                <a:solidFill>
                  <a:srgbClr val="333333"/>
                </a:solidFill>
                <a:effectLst/>
              </a:rPr>
              <a:t>Encuesta de equidad de género del Mercado Asegurador” 2022</a:t>
            </a:r>
          </a:p>
          <a:p>
            <a:r>
              <a:rPr lang="es-MX" dirty="0">
                <a:solidFill>
                  <a:srgbClr val="333333"/>
                </a:solidFill>
              </a:rPr>
              <a:t>Inclusión: Grupo de Trabajo sobre </a:t>
            </a:r>
            <a:r>
              <a:rPr lang="es-MX" dirty="0" err="1">
                <a:solidFill>
                  <a:srgbClr val="333333"/>
                </a:solidFill>
              </a:rPr>
              <a:t>Microseguros</a:t>
            </a:r>
            <a:r>
              <a:rPr lang="es-MX" dirty="0">
                <a:solidFill>
                  <a:srgbClr val="333333"/>
                </a:solidFill>
              </a:rPr>
              <a:t>, participantes:  SSN, Ministerio de Economía, Cámaras Aseguradoras</a:t>
            </a:r>
            <a:endParaRPr lang="es-MX" i="0" dirty="0">
              <a:solidFill>
                <a:srgbClr val="333333"/>
              </a:solidFill>
              <a:effectLst/>
            </a:endParaRPr>
          </a:p>
          <a:p>
            <a:endParaRPr lang="es-AR" dirty="0"/>
          </a:p>
          <a:p>
            <a:endParaRPr lang="es-AR" dirty="0"/>
          </a:p>
        </p:txBody>
      </p:sp>
    </p:spTree>
    <p:extLst>
      <p:ext uri="{BB962C8B-B14F-4D97-AF65-F5344CB8AC3E}">
        <p14:creationId xmlns:p14="http://schemas.microsoft.com/office/powerpoint/2010/main" val="2084779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5824CC-ACB4-EB47-2911-C5776A4EEC23}"/>
              </a:ext>
            </a:extLst>
          </p:cNvPr>
          <p:cNvSpPr>
            <a:spLocks noGrp="1"/>
          </p:cNvSpPr>
          <p:nvPr>
            <p:ph type="title"/>
          </p:nvPr>
        </p:nvSpPr>
        <p:spPr/>
        <p:txBody>
          <a:bodyPr/>
          <a:lstStyle/>
          <a:p>
            <a:r>
              <a:rPr lang="es-AR" dirty="0"/>
              <a:t>Aseguradores</a:t>
            </a:r>
          </a:p>
        </p:txBody>
      </p:sp>
      <p:sp>
        <p:nvSpPr>
          <p:cNvPr id="3" name="Marcador de contenido 2">
            <a:extLst>
              <a:ext uri="{FF2B5EF4-FFF2-40B4-BE49-F238E27FC236}">
                <a16:creationId xmlns:a16="http://schemas.microsoft.com/office/drawing/2014/main" id="{2D572A1E-1062-92D6-521A-C95EDE3B22CB}"/>
              </a:ext>
            </a:extLst>
          </p:cNvPr>
          <p:cNvSpPr>
            <a:spLocks noGrp="1"/>
          </p:cNvSpPr>
          <p:nvPr>
            <p:ph idx="1"/>
          </p:nvPr>
        </p:nvSpPr>
        <p:spPr/>
        <p:txBody>
          <a:bodyPr>
            <a:normAutofit fontScale="92500"/>
          </a:bodyPr>
          <a:lstStyle/>
          <a:p>
            <a:r>
              <a:rPr lang="es-AR" dirty="0"/>
              <a:t>Menos del 10% de los Aseguradores argentinos publican reportes de Sustentabilidad</a:t>
            </a:r>
          </a:p>
          <a:p>
            <a:r>
              <a:rPr lang="es-AR" dirty="0"/>
              <a:t>Sólo algunas aseguradoras han manifestado su adhesión a los criterios ODS</a:t>
            </a:r>
          </a:p>
          <a:p>
            <a:r>
              <a:rPr lang="es-AR" dirty="0"/>
              <a:t>La atomización del mercado (180 compañías) genera sólo el interés en estos temas en los líderes de capital local </a:t>
            </a:r>
            <a:r>
              <a:rPr lang="es-AR" dirty="0" err="1"/>
              <a:t>ó</a:t>
            </a:r>
            <a:r>
              <a:rPr lang="es-AR" dirty="0"/>
              <a:t> los aseguradores internacionales, muchas veces traccionado por sus políticas globales</a:t>
            </a:r>
          </a:p>
          <a:p>
            <a:endParaRPr lang="es-AR" dirty="0"/>
          </a:p>
        </p:txBody>
      </p:sp>
    </p:spTree>
    <p:extLst>
      <p:ext uri="{BB962C8B-B14F-4D97-AF65-F5344CB8AC3E}">
        <p14:creationId xmlns:p14="http://schemas.microsoft.com/office/powerpoint/2010/main" val="1442158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3886200"/>
            <a:ext cx="6400800" cy="1270992"/>
          </a:xfrm>
        </p:spPr>
        <p:txBody>
          <a:bodyPr>
            <a:normAutofit lnSpcReduction="10000"/>
          </a:bodyPr>
          <a:lstStyle/>
          <a:p>
            <a:r>
              <a:rPr lang="es-AR" dirty="0">
                <a:solidFill>
                  <a:schemeClr val="tx1">
                    <a:lumMod val="65000"/>
                    <a:lumOff val="35000"/>
                  </a:schemeClr>
                </a:solidFill>
                <a:latin typeface="Trebuchet MS" panose="020B0603020202020204" pitchFamily="34" charset="0"/>
              </a:rPr>
              <a:t>Muchas Gracias</a:t>
            </a:r>
          </a:p>
          <a:p>
            <a:r>
              <a:rPr lang="es-AR" sz="1900" dirty="0">
                <a:solidFill>
                  <a:schemeClr val="tx1">
                    <a:lumMod val="65000"/>
                    <a:lumOff val="35000"/>
                  </a:schemeClr>
                </a:solidFill>
                <a:latin typeface="Trebuchet MS" panose="020B0603020202020204" pitchFamily="34" charset="0"/>
              </a:rPr>
              <a:t>Gustavo Trías</a:t>
            </a:r>
          </a:p>
          <a:p>
            <a:r>
              <a:rPr lang="es-AR" sz="1900" dirty="0">
                <a:solidFill>
                  <a:schemeClr val="tx1">
                    <a:lumMod val="65000"/>
                    <a:lumOff val="35000"/>
                  </a:schemeClr>
                </a:solidFill>
                <a:latin typeface="Trebuchet MS" panose="020B0603020202020204" pitchFamily="34" charset="0"/>
              </a:rPr>
              <a:t>Director Ejecutivo</a:t>
            </a:r>
          </a:p>
        </p:txBody>
      </p:sp>
    </p:spTree>
    <p:extLst>
      <p:ext uri="{BB962C8B-B14F-4D97-AF65-F5344CB8AC3E}">
        <p14:creationId xmlns:p14="http://schemas.microsoft.com/office/powerpoint/2010/main" val="4084989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34166</TotalTime>
  <Words>973</Words>
  <Application>Microsoft Office PowerPoint</Application>
  <PresentationFormat>Presentación en pantalla (4:3)</PresentationFormat>
  <Paragraphs>65</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Calibri</vt:lpstr>
      <vt:lpstr>Encode Sans</vt:lpstr>
      <vt:lpstr>Roboto</vt:lpstr>
      <vt:lpstr>Rotis SansSerif Std</vt:lpstr>
      <vt:lpstr>Trebuchet MS</vt:lpstr>
      <vt:lpstr>Tema de Office</vt:lpstr>
      <vt:lpstr>Presentación de PowerPoint</vt:lpstr>
      <vt:lpstr>Titulo</vt:lpstr>
      <vt:lpstr>Presentación de PowerPoint</vt:lpstr>
      <vt:lpstr>Presentación de PowerPoint</vt:lpstr>
      <vt:lpstr>Presentación de PowerPoint</vt:lpstr>
      <vt:lpstr>Presentación de PowerPoint</vt:lpstr>
      <vt:lpstr>Dimensión Social</vt:lpstr>
      <vt:lpstr>Aseguradores</vt:lpstr>
      <vt:lpstr>Presentación de PowerPoint</vt:lpstr>
      <vt:lpstr>Presentación de PowerPoint</vt:lpstr>
      <vt:lpstr>Titulo</vt:lpstr>
      <vt:lpstr>Titulo</vt:lpstr>
      <vt:lpstr>Titulo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Roberto Sollitto</dc:creator>
  <cp:lastModifiedBy>Gustavo Trias</cp:lastModifiedBy>
  <cp:revision>190</cp:revision>
  <dcterms:created xsi:type="dcterms:W3CDTF">2020-08-12T12:49:37Z</dcterms:created>
  <dcterms:modified xsi:type="dcterms:W3CDTF">2023-04-10T14:43:59Z</dcterms:modified>
</cp:coreProperties>
</file>